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8"/>
  </p:handoutMasterIdLst>
  <p:sldIdLst>
    <p:sldId id="256" r:id="rId3"/>
    <p:sldId id="257" r:id="rId5"/>
    <p:sldId id="315" r:id="rId6"/>
    <p:sldId id="316" r:id="rId7"/>
    <p:sldId id="317" r:id="rId8"/>
    <p:sldId id="439" r:id="rId9"/>
    <p:sldId id="440" r:id="rId10"/>
    <p:sldId id="480" r:id="rId11"/>
    <p:sldId id="483" r:id="rId12"/>
    <p:sldId id="564" r:id="rId13"/>
    <p:sldId id="565" r:id="rId14"/>
    <p:sldId id="566" r:id="rId15"/>
    <p:sldId id="567" r:id="rId16"/>
    <p:sldId id="484" r:id="rId17"/>
    <p:sldId id="524" r:id="rId18"/>
    <p:sldId id="261" r:id="rId19"/>
    <p:sldId id="525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28" r:id="rId30"/>
    <p:sldId id="529" r:id="rId31"/>
    <p:sldId id="530" r:id="rId32"/>
    <p:sldId id="526" r:id="rId33"/>
    <p:sldId id="383" r:id="rId34"/>
    <p:sldId id="533" r:id="rId35"/>
    <p:sldId id="534" r:id="rId36"/>
    <p:sldId id="578" r:id="rId37"/>
    <p:sldId id="535" r:id="rId38"/>
    <p:sldId id="536" r:id="rId39"/>
    <p:sldId id="537" r:id="rId40"/>
    <p:sldId id="538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360" r:id="rId53"/>
    <p:sldId id="302" r:id="rId54"/>
    <p:sldId id="579" r:id="rId55"/>
    <p:sldId id="580" r:id="rId56"/>
    <p:sldId id="273" r:id="rId5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84"/>
      </p:cViewPr>
      <p:guideLst>
        <p:guide orient="horz" pos="1602"/>
        <p:guide pos="292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90"/>
      </p:cViewPr>
      <p:guideLst>
        <p:guide orient="horz" pos="2848"/>
        <p:guide pos="21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handoutMaster" Target="handoutMasters/handoutMaster1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F4832-B545-487F-BCD9-E71CDA1CAD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020E-E20A-42AB-A4D4-E57B31316D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152E40A2-CB89-4C73-81F8-C402ADC6F8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123B27D2-58A8-400C-8982-048A5D34B9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29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29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29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8569188" y="4677713"/>
            <a:ext cx="274784" cy="2747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38035" y="4702199"/>
            <a:ext cx="337090" cy="2619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4569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975" smtClean="0"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en-US" sz="975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9"/>
          <p:cNvSpPr/>
          <p:nvPr userDrawn="1"/>
        </p:nvSpPr>
        <p:spPr>
          <a:xfrm>
            <a:off x="8513785" y="4741647"/>
            <a:ext cx="365993" cy="215310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endParaRPr lang="en-US" sz="1350" dirty="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776728" y="247207"/>
            <a:ext cx="3255246" cy="3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26" tIns="45715" rIns="91426" bIns="45715">
            <a:spAutoFit/>
          </a:bodyPr>
          <a:lstStyle>
            <a:lvl1pPr>
              <a:defRPr lang="zh-CN" altLang="en-US" sz="202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8568630" y="4677857"/>
            <a:ext cx="275063" cy="2737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8537671" y="4701663"/>
            <a:ext cx="336982" cy="261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45695" anchor="ctr"/>
          <a:p>
            <a:pPr lvl="0" algn="ctr" eaLnBrk="1" hangingPunct="1"/>
            <a:fld id="{9A0DB2DC-4C9A-4742-B13C-FB6460FD3503}" type="slidenum">
              <a:rPr lang="en-US" altLang="zh-CN" sz="975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en-US" altLang="zh-CN" sz="975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13856" y="4740943"/>
            <a:ext cx="365560" cy="215444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2" tIns="45695" rIns="91392" bIns="4569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>
          <a:xfrm>
            <a:off x="457248" y="4767129"/>
            <a:ext cx="2133822" cy="273768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0EC791-D078-4631-9937-E8318C63790B}" type="datetimeFigureOut">
              <a:rPr kumimoji="0" 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</a:fld>
            <a:endParaRPr kumimoji="0" 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525" y="4767129"/>
            <a:ext cx="2894711" cy="273768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>
              <a:defRPr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2692" y="4767129"/>
            <a:ext cx="2133822" cy="273768"/>
          </a:xfrm>
          <a:prstGeom prst="rect">
            <a:avLst/>
          </a:prstGeom>
        </p:spPr>
        <p:txBody>
          <a:bodyPr vert="horz" wrap="square" lIns="108791" tIns="54397" rIns="108791" bIns="54397" numCol="1" anchor="ctr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 userDrawn="1"/>
        </p:nvSpPr>
        <p:spPr bwMode="auto">
          <a:xfrm>
            <a:off x="8255" y="4612640"/>
            <a:ext cx="387985" cy="361950"/>
          </a:xfrm>
          <a:prstGeom prst="rtTriangle">
            <a:avLst/>
          </a:prstGeom>
          <a:gradFill flip="none" rotWithShape="1">
            <a:gsLst>
              <a:gs pos="25000">
                <a:srgbClr val="E60F34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t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400" b="1" i="0" kern="0" spc="2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Picture 12" descr="Lock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065" y="4759325"/>
            <a:ext cx="189230" cy="18859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" name="矩形 12"/>
          <p:cNvSpPr/>
          <p:nvPr userDrawn="1"/>
        </p:nvSpPr>
        <p:spPr bwMode="auto">
          <a:xfrm>
            <a:off x="381000" y="127948"/>
            <a:ext cx="381000" cy="285750"/>
          </a:xfrm>
          <a:prstGeom prst="rect">
            <a:avLst/>
          </a:prstGeom>
          <a:noFill/>
          <a:ln w="19050">
            <a:solidFill>
              <a:srgbClr val="124198"/>
            </a:solidFill>
            <a:miter lim="800000"/>
          </a:ln>
        </p:spPr>
        <p:txBody>
          <a:bodyPr lIns="68573" tIns="34286" rIns="68573" bIns="34286" rtlCol="0"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100" b="1" dirty="0" smtClean="0">
              <a:solidFill>
                <a:srgbClr val="FF0000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09600" y="319569"/>
            <a:ext cx="216000" cy="162000"/>
          </a:xfrm>
          <a:prstGeom prst="rect">
            <a:avLst/>
          </a:prstGeom>
          <a:gradFill>
            <a:gsLst>
              <a:gs pos="91000">
                <a:srgbClr val="124198"/>
              </a:gs>
              <a:gs pos="29000">
                <a:srgbClr val="E60F34">
                  <a:alpha val="62000"/>
                </a:srgbClr>
              </a:gs>
            </a:gsLst>
            <a:lin ang="2700000" scaled="0"/>
          </a:gradFill>
          <a:ln>
            <a:noFill/>
          </a:ln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 bwMode="auto">
          <a:xfrm>
            <a:off x="828676" y="470848"/>
            <a:ext cx="5343525" cy="0"/>
          </a:xfrm>
          <a:prstGeom prst="line">
            <a:avLst/>
          </a:prstGeom>
          <a:noFill/>
          <a:ln w="15875" cap="flat" cmpd="sng" algn="ctr">
            <a:solidFill>
              <a:srgbClr val="12419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8444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1">
                <a:solidFill>
                  <a:srgbClr val="12419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 smtClean="0"/>
              <a:t>XXXX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13250" y="4812665"/>
            <a:ext cx="450850" cy="286385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fld id="{4458D7BB-C5F0-C74A-897E-AD5E99CA2DB6}" type="slidenum">
              <a:rPr lang="en-US" smtClean="0"/>
            </a:fld>
            <a:endParaRPr lang="en-US" dirty="0"/>
          </a:p>
        </p:txBody>
      </p:sp>
      <p:sp>
        <p:nvSpPr>
          <p:cNvPr id="12" name="六边形 11"/>
          <p:cNvSpPr/>
          <p:nvPr userDrawn="1"/>
        </p:nvSpPr>
        <p:spPr>
          <a:xfrm>
            <a:off x="4419600" y="4857750"/>
            <a:ext cx="457200" cy="228600"/>
          </a:xfrm>
          <a:prstGeom prst="hexagon">
            <a:avLst/>
          </a:prstGeom>
          <a:solidFill>
            <a:srgbClr val="E60F34">
              <a:alpha val="1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4290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C00000"/>
              </a:buClr>
              <a:buFont typeface="Wingdings" panose="05000000000000000000" pitchFamily="2" charset="2"/>
              <a:buChar char="u"/>
              <a:defRPr/>
            </a:lvl1pPr>
            <a:lvl2pPr>
              <a:buClr>
                <a:srgbClr val="002060"/>
              </a:buClr>
              <a:defRPr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683919"/>
            <a:ext cx="1752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4614863"/>
            <a:ext cx="4419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9727D51-FF7F-4E0C-B6BB-036B39AFB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F43D3E0-DC05-4F4F-87D4-046D619DAB8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2285984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l"/>
            <a:r>
              <a:rPr lang="en-US" altLang="zh-CN" sz="2800" b="1" spc="-100" dirty="0">
                <a:solidFill>
                  <a:srgbClr val="183AA8"/>
                </a:solidFill>
                <a:effectLst/>
                <a:latin typeface="+mj-lt"/>
                <a:ea typeface="等线" panose="02010600030101010101" charset="-122"/>
                <a:cs typeface="微软雅黑" panose="020B0503020204020204" pitchFamily="34" charset="-122"/>
              </a:rPr>
              <a:t>Sieyuan</a:t>
            </a:r>
            <a:r>
              <a:rPr lang="en-US" altLang="zh-CN" sz="2800" b="1" spc="-100" baseline="30000" dirty="0">
                <a:solidFill>
                  <a:srgbClr val="183AA8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®</a:t>
            </a:r>
            <a:r>
              <a:rPr lang="zh-CN" altLang="zh-CN" sz="1800" b="1" spc="-100" dirty="0">
                <a:solidFill>
                  <a:srgbClr val="183AA8"/>
                </a:solidFill>
                <a:effectLst/>
                <a:latin typeface="+mj-lt"/>
                <a:ea typeface="等线" panose="02010600030101010101" charset="-122"/>
                <a:cs typeface="Times New Roman" panose="02020603050405020304" charset="0"/>
              </a:rPr>
              <a:t>思源电气</a:t>
            </a:r>
            <a:r>
              <a:rPr lang="zh-CN" altLang="zh-CN" sz="1800" b="1" spc="-100" dirty="0">
                <a:solidFill>
                  <a:srgbClr val="183AA8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800" b="1" spc="-100" dirty="0">
              <a:solidFill>
                <a:srgbClr val="183AA8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emf"/><Relationship Id="rId1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27734"/>
            <a:ext cx="9144000" cy="20882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841" y="2857502"/>
            <a:ext cx="3230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箱柜式电容器装置</a:t>
            </a:r>
            <a:endParaRPr lang="zh-CN" altLang="en-US" sz="3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09106" y="1506220"/>
            <a:ext cx="1440160" cy="921514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4315" y="1506220"/>
            <a:ext cx="1440160" cy="92151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3898" y="1506220"/>
            <a:ext cx="1440160" cy="92151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9524" y="1506220"/>
            <a:ext cx="1440160" cy="92151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617062"/>
            <a:ext cx="2699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行业发展、需求挑战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产品策略、案例分享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十大气势背景音乐 He's A Pirate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72616" y="4211166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7687" y="3587928"/>
            <a:ext cx="2857488" cy="83098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手机：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1XXXXXXXXXX</a:t>
            </a:r>
            <a:endParaRPr lang="en-US" altLang="zh-CN" sz="1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邮箱：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XXXX@sieyuan.com</a:t>
            </a:r>
            <a:endParaRPr lang="en-US" altLang="zh-CN" sz="1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地址：上海市</a:t>
            </a:r>
            <a:r>
              <a:rPr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闵行区申富路</a:t>
            </a:r>
            <a:r>
              <a: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1199</a:t>
            </a:r>
            <a:r>
              <a:rPr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endParaRPr lang="en-US" altLang="zh-CN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85984" y="3429006"/>
            <a:ext cx="4883540" cy="1588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49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49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49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bldLvl="0" animBg="1"/>
      <p:bldP spid="8" grpId="0"/>
      <p:bldP spid="4" grpId="0" animBg="1"/>
      <p:bldP spid="5" grpId="0" animBg="1"/>
      <p:bldP spid="6" grpId="0" animBg="1"/>
      <p:bldP spid="12" grpId="0" animBg="1"/>
      <p:bldP spid="2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617392" y="1395203"/>
            <a:ext cx="3740426" cy="9224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gray">
          <a:xfrm>
            <a:off x="1643042" y="1214428"/>
            <a:ext cx="3670764" cy="399449"/>
          </a:xfrm>
          <a:prstGeom prst="roundRect">
            <a:avLst>
              <a:gd name="adj" fmla="val 17509"/>
            </a:avLst>
          </a:prstGeom>
          <a:solidFill>
            <a:srgbClr val="0070C0"/>
          </a:solidFill>
          <a:ln>
            <a:noFill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1714494"/>
            <a:ext cx="3449963" cy="54532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补偿容量已确定，不需根据负荷变化情况来调节补偿容量的装置。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4189160" y="3393565"/>
            <a:ext cx="3740426" cy="9224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4214810" y="3212790"/>
            <a:ext cx="3670764" cy="399449"/>
          </a:xfrm>
          <a:prstGeom prst="roundRect">
            <a:avLst>
              <a:gd name="adj" fmla="val 17509"/>
            </a:avLst>
          </a:prstGeom>
          <a:solidFill>
            <a:srgbClr val="0070C0"/>
          </a:solidFill>
          <a:ln>
            <a:noFill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00628" y="3714758"/>
            <a:ext cx="1985122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自动分组投切电容柜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3712856"/>
            <a:ext cx="3449963" cy="5471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组合成等分或不等分容量的并联电容器组，实现无功功率的自动控制，补偿合理，电容器利用率高。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柜式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500747" y="356998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左箭头 29"/>
          <p:cNvSpPr/>
          <p:nvPr/>
        </p:nvSpPr>
        <p:spPr>
          <a:xfrm>
            <a:off x="5500694" y="1571618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470" y="843280"/>
            <a:ext cx="1814195" cy="218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788920"/>
            <a:ext cx="2512060" cy="191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/>
      <p:bldP spid="13" grpId="0"/>
      <p:bldP spid="16" grpId="0" bldLvl="0" animBg="1"/>
      <p:bldP spid="17" grpId="0" bldLvl="0" animBg="1"/>
      <p:bldP spid="18" grpId="0"/>
      <p:bldP spid="19" grpId="0"/>
      <p:bldP spid="24" grpId="0"/>
      <p:bldP spid="25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柜式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3410" y="1059815"/>
            <a:ext cx="2886075" cy="3560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 flipV="1">
            <a:off x="4207510" y="1491615"/>
            <a:ext cx="902335" cy="29083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207510" y="2427605"/>
            <a:ext cx="1014730" cy="61468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354445" y="1923415"/>
            <a:ext cx="1165225" cy="53975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052185" y="3147695"/>
            <a:ext cx="1467485" cy="38608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708140" y="2499995"/>
            <a:ext cx="811530" cy="193675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4207510" y="3220085"/>
            <a:ext cx="791845" cy="43180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6" name="文本框 25"/>
          <p:cNvSpPr txBox="1"/>
          <p:nvPr/>
        </p:nvSpPr>
        <p:spPr>
          <a:xfrm>
            <a:off x="3452495" y="1347470"/>
            <a:ext cx="830580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隔离开关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52495" y="2283460"/>
            <a:ext cx="82994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串联电抗器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52495" y="3056255"/>
            <a:ext cx="830580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柜体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19670" y="1782445"/>
            <a:ext cx="99885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放电线圈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19035" y="2339975"/>
            <a:ext cx="100012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氧化锌避雷器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19670" y="3042285"/>
            <a:ext cx="99885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并联电容器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7" name="表格 46"/>
          <p:cNvGraphicFramePr/>
          <p:nvPr/>
        </p:nvGraphicFramePr>
        <p:xfrm>
          <a:off x="539115" y="843915"/>
          <a:ext cx="28346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/>
              </a:tblGrid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+mn-ea"/>
                        </a:rPr>
                        <a:t>使用条件：户内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+mn-ea"/>
                        </a:rPr>
                        <a:t>系统标称电压：</a:t>
                      </a: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+mn-ea"/>
                        </a:rPr>
                        <a:t>6kV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+mn-ea"/>
                        </a:rPr>
                        <a:t>、</a:t>
                      </a: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+mn-ea"/>
                        </a:rPr>
                        <a:t>10kV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+mn-ea"/>
                        </a:rPr>
                        <a:t>、</a:t>
                      </a: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+mn-ea"/>
                        </a:rPr>
                        <a:t>20kV、35kV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环境温度：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-25℃～45</a:t>
                      </a:r>
                      <a:r>
                        <a:rPr lang="en-US" altLang="zh-CN" sz="1200" b="1">
                          <a:latin typeface="+mn-ea"/>
                          <a:cs typeface="+mn-ea"/>
                          <a:sym typeface="+mn-ea"/>
                        </a:rPr>
                        <a:t>℃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  <a:sym typeface="+mn-ea"/>
                        </a:rPr>
                        <a:t>额定频率：</a:t>
                      </a:r>
                      <a:r>
                        <a:rPr lang="en-US" altLang="zh-CN" sz="1200" b="1">
                          <a:latin typeface="+mn-ea"/>
                          <a:cs typeface="+mn-ea"/>
                          <a:sym typeface="+mn-ea"/>
                        </a:rPr>
                        <a:t>50～60Hz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系统中性点接地方式：不接地</a:t>
                      </a:r>
                      <a:endParaRPr lang="zh-CN" altLang="en-US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爬电比距：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25mm/kV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耐受地震能力：地震烈度：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8</a:t>
                      </a:r>
                      <a:r>
                        <a:rPr lang="zh-CN" altLang="en-US" sz="1200" b="1">
                          <a:latin typeface="+mn-ea"/>
                          <a:cs typeface="+mn-ea"/>
                        </a:rPr>
                        <a:t>度</a:t>
                      </a:r>
                      <a:endParaRPr lang="zh-CN" altLang="en-US" sz="1200" b="1">
                        <a:latin typeface="+mn-ea"/>
                        <a:cs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水平加速度：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0.2g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垂直加速度：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0.1g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绝缘水平：</a:t>
                      </a:r>
                      <a:r>
                        <a:rPr lang="en-US" altLang="zh-CN" sz="1200" b="1">
                          <a:latin typeface="+mn-ea"/>
                        </a:rPr>
                        <a:t>6kV</a:t>
                      </a:r>
                      <a:r>
                        <a:rPr lang="zh-CN" altLang="en-US" sz="1200" b="1">
                          <a:latin typeface="+mn-ea"/>
                        </a:rPr>
                        <a:t>（</a:t>
                      </a:r>
                      <a:r>
                        <a:rPr lang="en-US" altLang="zh-CN" sz="1200" b="1">
                          <a:latin typeface="+mn-ea"/>
                        </a:rPr>
                        <a:t>30kV/60kV</a:t>
                      </a:r>
                      <a:r>
                        <a:rPr lang="zh-CN" altLang="en-US" sz="1200" b="1">
                          <a:latin typeface="+mn-ea"/>
                        </a:rPr>
                        <a:t>）</a:t>
                      </a:r>
                      <a:endParaRPr lang="zh-CN" altLang="en-US" sz="1200" b="1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         </a:t>
                      </a:r>
                      <a:r>
                        <a:rPr lang="en-US" altLang="zh-CN" sz="1200" b="1">
                          <a:latin typeface="+mn-ea"/>
                        </a:rPr>
                        <a:t>10kV</a:t>
                      </a:r>
                      <a:r>
                        <a:rPr lang="zh-CN" altLang="en-US" sz="1200" b="1">
                          <a:latin typeface="+mn-ea"/>
                        </a:rPr>
                        <a:t>（</a:t>
                      </a:r>
                      <a:r>
                        <a:rPr lang="en-US" altLang="zh-CN" sz="1200" b="1">
                          <a:latin typeface="+mn-ea"/>
                        </a:rPr>
                        <a:t>42kV/75kV</a:t>
                      </a:r>
                      <a:r>
                        <a:rPr lang="zh-CN" altLang="en-US" sz="1200" b="1">
                          <a:latin typeface="+mn-ea"/>
                        </a:rPr>
                        <a:t>）</a:t>
                      </a:r>
                      <a:endParaRPr lang="zh-CN" altLang="en-US" sz="1200" b="1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 b="1">
                          <a:latin typeface="+mn-ea"/>
                          <a:sym typeface="+mn-ea"/>
                        </a:rPr>
                        <a:t>         20kV</a:t>
                      </a:r>
                      <a:r>
                        <a:rPr lang="zh-CN" altLang="en-US" sz="1200" b="1"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1200" b="1">
                          <a:latin typeface="+mn-ea"/>
                          <a:sym typeface="+mn-ea"/>
                        </a:rPr>
                        <a:t>55kV/125kV</a:t>
                      </a:r>
                      <a:r>
                        <a:rPr lang="zh-CN" altLang="en-US" sz="1200" b="1">
                          <a:latin typeface="+mn-ea"/>
                          <a:sym typeface="+mn-ea"/>
                        </a:rPr>
                        <a:t>）</a:t>
                      </a:r>
                      <a:endParaRPr lang="zh-CN" altLang="en-US" sz="1200" b="1">
                        <a:latin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 b="1">
                          <a:latin typeface="+mn-ea"/>
                          <a:sym typeface="+mn-ea"/>
                        </a:rPr>
                        <a:t>         35kV</a:t>
                      </a:r>
                      <a:r>
                        <a:rPr lang="zh-CN" altLang="en-US" sz="1200" b="1"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1200" b="1">
                          <a:latin typeface="+mn-ea"/>
                          <a:sym typeface="+mn-ea"/>
                        </a:rPr>
                        <a:t>95kV/185kV</a:t>
                      </a:r>
                      <a:r>
                        <a:rPr lang="zh-CN" altLang="en-US" sz="1200" b="1">
                          <a:latin typeface="+mn-ea"/>
                          <a:sym typeface="+mn-ea"/>
                        </a:rPr>
                        <a:t>）</a:t>
                      </a:r>
                      <a:endParaRPr lang="zh-CN" altLang="en-US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控制方式：手动或自动</a:t>
                      </a:r>
                      <a:endParaRPr lang="zh-CN" altLang="en-US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防护等级：</a:t>
                      </a:r>
                      <a:r>
                        <a:rPr lang="en-US" altLang="zh-CN" sz="1200" b="1">
                          <a:latin typeface="+mn-ea"/>
                        </a:rPr>
                        <a:t>IP3X</a:t>
                      </a:r>
                      <a:endParaRPr lang="en-US" altLang="zh-CN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投切开关：真空接触器</a:t>
                      </a:r>
                      <a:r>
                        <a:rPr lang="en-US" altLang="zh-CN" sz="1200" b="1">
                          <a:latin typeface="+mn-ea"/>
                        </a:rPr>
                        <a:t>/</a:t>
                      </a:r>
                      <a:r>
                        <a:rPr lang="zh-CN" altLang="en-US" sz="1200" b="1">
                          <a:latin typeface="+mn-ea"/>
                        </a:rPr>
                        <a:t>真空断路器</a:t>
                      </a:r>
                      <a:endParaRPr lang="zh-CN" altLang="en-US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柜式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755015" y="1241425"/>
          <a:ext cx="4705350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695"/>
                <a:gridCol w="993140"/>
                <a:gridCol w="1707515"/>
              </a:tblGrid>
              <a:tr h="66929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固定式电容器装置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6692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容量范围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Q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kvar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柜体数量（面）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柜体尺寸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98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0&lt;Q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≤1200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1.6*1.5*2.4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98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2.45*1.5*2.5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987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*1.5*2.5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98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2.95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*1.5*2.5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98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*1.6*2.5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17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5" y="1347470"/>
            <a:ext cx="3291840" cy="315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柜式构</a:t>
            </a:r>
            <a:endParaRPr lang="en-US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/>
          <p:nvPr/>
        </p:nvGraphicFramePr>
        <p:xfrm>
          <a:off x="513715" y="1241425"/>
          <a:ext cx="4303395" cy="286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245"/>
                <a:gridCol w="908685"/>
                <a:gridCol w="1561465"/>
              </a:tblGrid>
              <a:tr h="50990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自动投切式电容器装置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695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容量范围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Q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kvar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柜体数量（面）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柜体尺寸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414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进线柜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0.7*1.6*2.6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413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0&lt;Q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≤1200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1.2*1.6*2.6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413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1.6*1.6*2.6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4146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0&lt;Q≤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*1.6*2.6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045" y="1923415"/>
            <a:ext cx="386461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4"/>
          <p:cNvSpPr txBox="1"/>
          <p:nvPr/>
        </p:nvSpPr>
        <p:spPr>
          <a:xfrm>
            <a:off x="2772410" y="334010"/>
            <a:ext cx="463740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400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何谓箱柜式电容器</a:t>
            </a:r>
            <a:endParaRPr lang="zh-CN" altLang="en-US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215" y="843280"/>
            <a:ext cx="8572500" cy="2399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箱式电容器装置：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755" y="1347470"/>
            <a:ext cx="4123690" cy="34359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文本框 2"/>
          <p:cNvSpPr txBox="1"/>
          <p:nvPr/>
        </p:nvSpPr>
        <p:spPr>
          <a:xfrm>
            <a:off x="107315" y="1419225"/>
            <a:ext cx="42595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除具有上述柜式电容器装置的特点，还有以下特点</a:t>
            </a:r>
            <a:endParaRPr lang="zh-CN" altLang="en-US" sz="1100" b="1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适用恶劣环境（风沙、风雨、污秽、地震）：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外壳防护等级IP54：防尘为5级，防水等级为4级。污秽等级：Ⅳ级。防腐等级：C4。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抗高温：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配有强制风冷散热系统，最高可耐受</a:t>
            </a:r>
            <a:r>
              <a:rPr lang="en-US" altLang="zh-CN" sz="11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60</a:t>
            </a:r>
            <a:r>
              <a:rPr lang="zh-CN" altLang="zh-CN" sz="11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℃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防凝露：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箱体采用双层板内夹发火型保温棉，可保持箱体内部温度防止凝露形成。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防鸟害：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所有电气设备放置密闭金属箱体内，蛇、鼠和鸟等动物都无法接触带电部位。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无需围栏防护：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因箱体是金属外壳且无带电部分外漏，无需用围栏进行遮挡防止触电。</a:t>
            </a:r>
            <a:endParaRPr lang="zh-CN" altLang="en-US" sz="1100" b="1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4"/>
          <p:cNvSpPr txBox="1"/>
          <p:nvPr/>
        </p:nvSpPr>
        <p:spPr>
          <a:xfrm>
            <a:off x="2772410" y="334010"/>
            <a:ext cx="463740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400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何谓箱柜式电容器</a:t>
            </a:r>
            <a:endParaRPr lang="zh-CN" altLang="en-US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843280"/>
            <a:ext cx="8572500" cy="1938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87675" y="1059815"/>
            <a:ext cx="2142490" cy="739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23565" y="1261745"/>
            <a:ext cx="183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/>
              <a:t>箱柜式电容器</a:t>
            </a:r>
            <a:endParaRPr lang="zh-CN" altLang="zh-CN"/>
          </a:p>
        </p:txBody>
      </p:sp>
      <p:sp>
        <p:nvSpPr>
          <p:cNvPr id="8" name="圆角矩形 7"/>
          <p:cNvSpPr/>
          <p:nvPr/>
        </p:nvSpPr>
        <p:spPr>
          <a:xfrm>
            <a:off x="899795" y="2499995"/>
            <a:ext cx="2825115" cy="2109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5" idx="2"/>
            <a:endCxn id="8" idx="0"/>
          </p:cNvCxnSpPr>
          <p:nvPr/>
        </p:nvCxnSpPr>
        <p:spPr>
          <a:xfrm flipH="1">
            <a:off x="2312670" y="1798955"/>
            <a:ext cx="1746250" cy="70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490085" y="2499995"/>
            <a:ext cx="3397885" cy="2109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5" idx="2"/>
            <a:endCxn id="10" idx="0"/>
          </p:cNvCxnSpPr>
          <p:nvPr/>
        </p:nvCxnSpPr>
        <p:spPr>
          <a:xfrm>
            <a:off x="4058920" y="1798955"/>
            <a:ext cx="2130425" cy="70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31595" y="2643505"/>
            <a:ext cx="2166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固定式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47945" y="2618105"/>
            <a:ext cx="2166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分组投切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90085" y="3003550"/>
            <a:ext cx="3378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分组投切补偿装置是控制技术与投切开关相结合，根据无功缺损动态监测，利用真空接触器或断路器投切相应容量</a:t>
            </a:r>
            <a:endParaRPr lang="zh-CN" altLang="en-US"/>
          </a:p>
          <a:p>
            <a:r>
              <a:rPr lang="en-US" altLang="zh-CN"/>
              <a:t>       Q=Q1+Q2+...+QN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71550" y="3011805"/>
            <a:ext cx="2753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/>
              <a:t>一般不配置投切开关，容量固定。</a:t>
            </a:r>
            <a:endParaRPr lang="zh-CN" altLang="zh-C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03</a:t>
            </a:r>
            <a:endParaRPr lang="zh-CN" altLang="en-US" sz="19900" b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70338" y="2545556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302669"/>
            <a:ext cx="3887788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PART THREE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6364" y="2006204"/>
            <a:ext cx="46624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6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spc="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箱式电容器产品背景和应用</a:t>
            </a:r>
            <a:endParaRPr lang="zh-CN" altLang="en-US" sz="3600" b="1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647" y="2787456"/>
            <a:ext cx="995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973" y="843280"/>
            <a:ext cx="4106862" cy="3756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219835" y="1033780"/>
            <a:ext cx="3630930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791335" y="1129030"/>
            <a:ext cx="3643313" cy="576263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户外。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电压等级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11~22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kV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1326515" y="2292985"/>
            <a:ext cx="3533775" cy="12306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1791335" y="2772093"/>
            <a:ext cx="3929063" cy="547687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并联：补偿感性无功，调节电网功率因数，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降低线路损耗。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1326515" y="3775075"/>
            <a:ext cx="3670935" cy="1228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F9F9"/>
              </a:gs>
              <a:gs pos="100000">
                <a:srgbClr val="EAEAEA"/>
              </a:gs>
            </a:gsLst>
            <a:lin ang="5400000" scaled="1"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1791335" y="4102735"/>
            <a:ext cx="1714500" cy="5778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整装整运，便于安装。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结构紧凑，节约土地。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361690" y="4102735"/>
            <a:ext cx="1635760" cy="574675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保护、控制功能齐全。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可自动、可手动。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2585" y="782955"/>
            <a:ext cx="1285875" cy="1428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62585" y="2211705"/>
            <a:ext cx="1285875" cy="1390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2585" y="3574733"/>
            <a:ext cx="1285875" cy="1428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0" grpId="0" bldLvl="0" animBg="1"/>
      <p:bldP spid="21" grpId="0"/>
      <p:bldP spid="22" grpId="0" bldLvl="0" animBg="1"/>
      <p:bldP spid="23" grpId="0"/>
      <p:bldP spid="26" grpId="0" bldLvl="0" animBg="1"/>
      <p:bldP spid="27" grpId="0"/>
      <p:bldP spid="28" grpId="0"/>
      <p:bldP spid="29" grpId="0" bldLvl="0" animBg="1"/>
      <p:bldP spid="31" grpId="0"/>
      <p:bldP spid="32" grpId="0" bldLvl="0" animBg="1"/>
      <p:bldP spid="33" grpId="0"/>
      <p:bldP spid="34" grpId="0" bldLvl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1428750" y="914400"/>
            <a:ext cx="6172200" cy="3429000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产品背景：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海外</a:t>
            </a:r>
            <a:r>
              <a:rPr kumimoji="0" lang="zh-CN" altLang="zh-CN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市场对箱式高压并联电容器</a:t>
            </a: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装置需求稳定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主要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面向</a:t>
            </a: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市场</a:t>
            </a:r>
            <a:r>
              <a:rPr kumimoji="0" lang="zh-CN" altLang="zh-CN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为非洲地区、拉美地区、东南亚地区，国家包括埃及、科特迪瓦、黎巴嫩、哥伦比亚、秘鲁、亚美尼亚、</a:t>
            </a: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泰国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等</a:t>
            </a: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kumimoji="0" lang="zh-CN" altLang="zh-CN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其中埃及和科特迪瓦为主要需求国家，产品型号标准化程度较高</a:t>
            </a:r>
            <a:r>
              <a:rPr kumimoji="0" lang="zh-CN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3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以</a:t>
            </a:r>
            <a:r>
              <a: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埃及市场为基准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，研发系统</a:t>
            </a:r>
            <a:r>
              <a: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额定电压为</a:t>
            </a:r>
            <a:r>
              <a:rPr kumimoji="0" lang="en-US" altLang="zh-CN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11kV~22kV</a:t>
            </a:r>
            <a:r>
              <a: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的箱式电容器无功补偿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装置，型号</a:t>
            </a:r>
            <a:r>
              <a: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为</a:t>
            </a:r>
            <a:r>
              <a:rPr kumimoji="0" lang="en-US" altLang="zh-CN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TBBX11（22）-9000（1800+3600+3600）/300 BLW</a:t>
            </a:r>
            <a:r>
              <a: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3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其余市场可参考埃及市场的箱式高压并联电容器装置进行销售，但需由电容器相关技术人员确定产品方案，以便更好的满足客户需求。</a:t>
            </a:r>
            <a:endParaRPr kumimoji="0" lang="zh-CN" altLang="zh-CN" sz="13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zh-CN" sz="13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35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35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457200" y="915670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应用场景：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220kV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及以下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变电站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大型工矿企业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电压等级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11~22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kV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系统。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户外。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用途：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补偿电力系统感性负荷的无功功率，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提高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功率因数。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降低线路损耗。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调节母线电压。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释放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变电器的输出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容量。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168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spcCol="0"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8002" y="0"/>
            <a:ext cx="72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spcCol="0"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528" y="2455546"/>
            <a:ext cx="2520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3528" y="3031546"/>
            <a:ext cx="2520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2455546"/>
            <a:ext cx="0" cy="576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843528" y="2455546"/>
            <a:ext cx="0" cy="576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753" y="2543491"/>
            <a:ext cx="233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/CONTENTS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2455546"/>
            <a:ext cx="2520000" cy="576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2181" y="195572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6100" y="195580"/>
            <a:ext cx="385000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无功补偿装置基础知识</a:t>
            </a:r>
            <a:endParaRPr lang="zh-CN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72181" y="915689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6100" y="915670"/>
            <a:ext cx="385889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无功补偿装置分类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2181" y="1635806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56100" y="1635760"/>
            <a:ext cx="390207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箱式电容器产品背景和应用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596" y="1785932"/>
            <a:ext cx="2288768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 dirty="0">
                <a:solidFill>
                  <a:schemeClr val="bg1"/>
                </a:solidFill>
                <a:effectLst/>
                <a:latin typeface="+mj-lt"/>
                <a:ea typeface="等线" panose="02010600030101010101" charset="-122"/>
                <a:cs typeface="微软雅黑" panose="020B0503020204020204" pitchFamily="34" charset="-122"/>
              </a:rPr>
              <a:t>Sieyuan</a:t>
            </a:r>
            <a:r>
              <a:rPr lang="en-US" altLang="zh-CN" sz="2800" b="1" spc="-100" baseline="30000" dirty="0">
                <a:solidFill>
                  <a:schemeClr val="bg1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®</a:t>
            </a:r>
            <a:r>
              <a:rPr lang="zh-CN" altLang="zh-CN" sz="1800" b="1" spc="-100" dirty="0">
                <a:solidFill>
                  <a:schemeClr val="bg1"/>
                </a:solidFill>
                <a:effectLst/>
                <a:latin typeface="+mj-lt"/>
                <a:ea typeface="等线" panose="02010600030101010101" charset="-122"/>
                <a:cs typeface="Times New Roman" panose="02020603050405020304" charset="0"/>
              </a:rPr>
              <a:t>思源电气</a:t>
            </a:r>
            <a:r>
              <a:rPr lang="zh-CN" altLang="zh-CN" sz="1800" b="1" spc="-100" dirty="0">
                <a:solidFill>
                  <a:schemeClr val="bg1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800" b="1" spc="-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2181" y="2355896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56100" y="2355850"/>
            <a:ext cx="390207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箱式电容器产品的产品优势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79801" y="3075986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56100" y="3075940"/>
            <a:ext cx="390207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箱式电容器装置的技术参数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72181" y="4505371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7855" y="4516120"/>
            <a:ext cx="390207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公司业绩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72181" y="3857671"/>
            <a:ext cx="504056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27855" y="3868420"/>
            <a:ext cx="3902075" cy="504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spc="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箱柜式装置控制保护原理</a:t>
            </a:r>
            <a:endParaRPr lang="zh-CN" altLang="en-US" b="1" spc="6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04</a:t>
            </a:r>
            <a:endParaRPr lang="zh-CN" altLang="en-US" sz="19900" b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70338" y="2545556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302669"/>
            <a:ext cx="3887788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PART FOUR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195" y="2005965"/>
            <a:ext cx="4859655" cy="5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6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SzTx/>
              <a:buFontTx/>
            </a:pPr>
            <a:r>
              <a:rPr lang="zh-CN" altLang="en-US" sz="3600" b="1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箱式电容器产品的产品优势</a:t>
            </a:r>
            <a:endParaRPr lang="zh-CN" altLang="en-US" sz="3600" b="1" spc="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457200" y="915670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执行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标准：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IEC 60871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EETC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Standardization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director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国家标准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GB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323850" y="98742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环境适应性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适用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恶劣环境（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风沙、风雨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、污秽、地震）。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外壳防护等级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IP54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防尘为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级，无法完全防止灰尘侵入，但侵入灰尘量不会影响产品正常运作，防水等级为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级，防止飞溅的水侵入，防止各方向飞溅而来的水侵入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污秽等级：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Ⅳ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级。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抗震等级：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级。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防腐等级：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C4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内容占位符 1"/>
          <p:cNvSpPr>
            <a:spLocks noGrp="1"/>
          </p:cNvSpPr>
          <p:nvPr/>
        </p:nvSpPr>
        <p:spPr>
          <a:xfrm>
            <a:off x="251460" y="3796030"/>
            <a:ext cx="8001000" cy="1981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高温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（最高至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60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℃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）恶劣环境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配有强制风冷散热系统。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内容占位符 1"/>
          <p:cNvSpPr>
            <a:spLocks noGrp="1"/>
          </p:cNvSpPr>
          <p:nvPr/>
        </p:nvSpPr>
        <p:spPr>
          <a:xfrm>
            <a:off x="323850" y="77152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产品智能化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自动化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程度高，可靠性高，可配合变电站综合自动监控装置实现无人值守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8438" name="组合 5"/>
          <p:cNvGrpSpPr/>
          <p:nvPr/>
        </p:nvGrpSpPr>
        <p:grpSpPr>
          <a:xfrm>
            <a:off x="4859973" y="2349818"/>
            <a:ext cx="1944687" cy="2459037"/>
            <a:chOff x="4171178" y="3320477"/>
            <a:chExt cx="2797200" cy="434465"/>
          </a:xfrm>
        </p:grpSpPr>
        <p:grpSp>
          <p:nvGrpSpPr>
            <p:cNvPr id="8" name="组合 7"/>
            <p:cNvGrpSpPr/>
            <p:nvPr/>
          </p:nvGrpSpPr>
          <p:grpSpPr>
            <a:xfrm>
              <a:off x="4171178" y="3320477"/>
              <a:ext cx="2797200" cy="434465"/>
              <a:chOff x="13802329" y="1931541"/>
              <a:chExt cx="7914744" cy="277009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圆角矩形 6"/>
              <p:cNvSpPr/>
              <p:nvPr/>
            </p:nvSpPr>
            <p:spPr>
              <a:xfrm>
                <a:off x="13802329" y="1943838"/>
                <a:ext cx="79147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9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9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68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58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4825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3790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2755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1720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13904191" y="1931541"/>
                <a:ext cx="7812882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96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93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689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586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4825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3790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2755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1720" algn="l" defTabSz="121793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8441" name="TextBox 26"/>
            <p:cNvSpPr txBox="1"/>
            <p:nvPr/>
          </p:nvSpPr>
          <p:spPr>
            <a:xfrm>
              <a:off x="4337206" y="3385744"/>
              <a:ext cx="2521449" cy="26915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zh-CN" altLang="en-US" sz="15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配置一面控制机柜，置于户内</a:t>
              </a:r>
              <a:r>
                <a:rPr lang="en-US" altLang="zh-CN" sz="15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用来控制电容器组的投切以及实现电容器组的电压、电流保护等功能</a:t>
              </a:r>
              <a:endPara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4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5290" y="1851660"/>
            <a:ext cx="1492885" cy="3077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395605" y="62801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安全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采用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板状结构，可有效防止运行、巡视和检修不当对人身安全的伤害；采用机械和电气相结合的防误闭锁功能，使操作安全可靠，更加方便简洁。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667568" y="2005965"/>
            <a:ext cx="890587" cy="2959100"/>
          </a:xfrm>
          <a:custGeom>
            <a:avLst/>
            <a:gdLst/>
            <a:ahLst/>
            <a:cxnLst>
              <a:cxn ang="0">
                <a:pos x="183510" y="58228"/>
              </a:cxn>
              <a:cxn ang="0">
                <a:pos x="704302" y="58228"/>
              </a:cxn>
              <a:cxn ang="0">
                <a:pos x="704302" y="0"/>
              </a:cxn>
              <a:cxn ang="0">
                <a:pos x="797817" y="83813"/>
              </a:cxn>
              <a:cxn ang="0">
                <a:pos x="891333" y="167185"/>
              </a:cxn>
              <a:cxn ang="0">
                <a:pos x="797817" y="250998"/>
              </a:cxn>
              <a:cxn ang="0">
                <a:pos x="704302" y="334370"/>
              </a:cxn>
              <a:cxn ang="0">
                <a:pos x="704302" y="273936"/>
              </a:cxn>
              <a:cxn ang="0">
                <a:pos x="311849" y="273936"/>
              </a:cxn>
              <a:cxn ang="0">
                <a:pos x="191335" y="382893"/>
              </a:cxn>
              <a:cxn ang="0">
                <a:pos x="191335" y="2959483"/>
              </a:cxn>
              <a:cxn ang="0">
                <a:pos x="0" y="2959483"/>
              </a:cxn>
              <a:cxn ang="0">
                <a:pos x="0" y="265114"/>
              </a:cxn>
              <a:cxn ang="0">
                <a:pos x="183510" y="58228"/>
              </a:cxn>
            </a:cxnLst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rgbClr val="0070C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>
          <a:xfrm>
            <a:off x="5004118" y="3148330"/>
            <a:ext cx="554037" cy="1781175"/>
          </a:xfrm>
          <a:custGeom>
            <a:avLst/>
            <a:gdLst/>
            <a:ahLst/>
            <a:cxnLst>
              <a:cxn ang="0">
                <a:pos x="161691" y="50087"/>
              </a:cxn>
              <a:cxn ang="0">
                <a:pos x="389372" y="50087"/>
              </a:cxn>
              <a:cxn ang="0">
                <a:pos x="389372" y="0"/>
              </a:cxn>
              <a:cxn ang="0">
                <a:pos x="471945" y="71715"/>
              </a:cxn>
              <a:cxn ang="0">
                <a:pos x="554518" y="143810"/>
              </a:cxn>
              <a:cxn ang="0">
                <a:pos x="471945" y="215525"/>
              </a:cxn>
              <a:cxn ang="0">
                <a:pos x="389372" y="287620"/>
              </a:cxn>
              <a:cxn ang="0">
                <a:pos x="389372" y="235257"/>
              </a:cxn>
              <a:cxn ang="0">
                <a:pos x="275013" y="235257"/>
              </a:cxn>
              <a:cxn ang="0">
                <a:pos x="168601" y="328980"/>
              </a:cxn>
              <a:cxn ang="0">
                <a:pos x="168601" y="1780741"/>
              </a:cxn>
              <a:cxn ang="0">
                <a:pos x="0" y="1780741"/>
              </a:cxn>
              <a:cxn ang="0">
                <a:pos x="0" y="227668"/>
              </a:cxn>
              <a:cxn ang="0">
                <a:pos x="161691" y="50087"/>
              </a:cxn>
            </a:cxnLst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>
          <a:xfrm>
            <a:off x="3780155" y="2715578"/>
            <a:ext cx="769938" cy="2201862"/>
          </a:xfrm>
          <a:custGeom>
            <a:avLst/>
            <a:gdLst/>
            <a:ahLst/>
            <a:cxnLst>
              <a:cxn ang="0">
                <a:pos x="611135" y="54395"/>
              </a:cxn>
              <a:cxn ang="0">
                <a:pos x="161483" y="54395"/>
              </a:cxn>
              <a:cxn ang="0">
                <a:pos x="161483" y="0"/>
              </a:cxn>
              <a:cxn ang="0">
                <a:pos x="80742" y="78295"/>
              </a:cxn>
              <a:cxn ang="0">
                <a:pos x="0" y="156178"/>
              </a:cxn>
              <a:cxn ang="0">
                <a:pos x="80742" y="234474"/>
              </a:cxn>
              <a:cxn ang="0">
                <a:pos x="161483" y="312357"/>
              </a:cxn>
              <a:cxn ang="0">
                <a:pos x="161483" y="255902"/>
              </a:cxn>
              <a:cxn ang="0">
                <a:pos x="500327" y="255902"/>
              </a:cxn>
              <a:cxn ang="0">
                <a:pos x="604379" y="357686"/>
              </a:cxn>
              <a:cxn ang="0">
                <a:pos x="604379" y="2202570"/>
              </a:cxn>
              <a:cxn ang="0">
                <a:pos x="769578" y="2202570"/>
              </a:cxn>
              <a:cxn ang="0">
                <a:pos x="769578" y="247660"/>
              </a:cxn>
              <a:cxn ang="0">
                <a:pos x="611135" y="54395"/>
              </a:cxn>
            </a:cxnLst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" name="TextBox 9"/>
          <p:cNvSpPr txBox="1"/>
          <p:nvPr/>
        </p:nvSpPr>
        <p:spPr>
          <a:xfrm>
            <a:off x="5558155" y="3143885"/>
            <a:ext cx="2970213" cy="2857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防止误分、误合断路器。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155" y="1951355"/>
            <a:ext cx="3345180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防止在带电时误合接地开关。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95" y="2643823"/>
            <a:ext cx="3054350" cy="500062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防止接地开关处于闭合位置时关合断路器。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795" y="3739515"/>
            <a:ext cx="3291205" cy="34417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防止带负荷分、合隔离开关。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95288" y="1995805"/>
            <a:ext cx="3786188" cy="4381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300" normalizeH="0" baseline="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五防闭锁功能</a:t>
            </a:r>
            <a:endParaRPr kumimoji="0" lang="en-US" altLang="zh-CN" sz="2400" kern="1200" cap="none" spc="300" normalizeH="0" baseline="0" noProof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9"/>
          <p:cNvSpPr/>
          <p:nvPr/>
        </p:nvSpPr>
        <p:spPr>
          <a:xfrm>
            <a:off x="3780155" y="3739515"/>
            <a:ext cx="496888" cy="1225550"/>
          </a:xfrm>
          <a:custGeom>
            <a:avLst/>
            <a:gdLst/>
            <a:ahLst/>
            <a:cxnLst>
              <a:cxn ang="0">
                <a:pos x="351602" y="47983"/>
              </a:cxn>
              <a:cxn ang="0">
                <a:pos x="147815" y="47983"/>
              </a:cxn>
              <a:cxn ang="0">
                <a:pos x="147815" y="0"/>
              </a:cxn>
              <a:cxn ang="0">
                <a:pos x="73908" y="69067"/>
              </a:cxn>
              <a:cxn ang="0">
                <a:pos x="0" y="137770"/>
              </a:cxn>
              <a:cxn ang="0">
                <a:pos x="73908" y="206837"/>
              </a:cxn>
              <a:cxn ang="0">
                <a:pos x="147815" y="275541"/>
              </a:cxn>
              <a:cxn ang="0">
                <a:pos x="147815" y="225740"/>
              </a:cxn>
              <a:cxn ang="0">
                <a:pos x="250173" y="225740"/>
              </a:cxn>
              <a:cxn ang="0">
                <a:pos x="345417" y="315527"/>
              </a:cxn>
              <a:cxn ang="0">
                <a:pos x="345417" y="1225030"/>
              </a:cxn>
              <a:cxn ang="0">
                <a:pos x="496325" y="1225030"/>
              </a:cxn>
              <a:cxn ang="0">
                <a:pos x="496325" y="218470"/>
              </a:cxn>
              <a:cxn ang="0">
                <a:pos x="351602" y="47983"/>
              </a:cxn>
            </a:cxnLst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solidFill>
            <a:srgbClr val="0070C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25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25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25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25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25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25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25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25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  <p:bldP spid="7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05</a:t>
            </a:r>
            <a:endParaRPr lang="zh-CN" altLang="en-US" sz="19900" b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70338" y="2545556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302669"/>
            <a:ext cx="3887788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PART FIVE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195" y="2005965"/>
            <a:ext cx="4859655" cy="5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6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SzTx/>
              <a:buFontTx/>
            </a:pPr>
            <a:r>
              <a:rPr lang="zh-CN" altLang="en-US" sz="3600" b="1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箱式电容器装置的技术参数</a:t>
            </a:r>
            <a:endParaRPr lang="zh-CN" altLang="en-US" sz="3600" b="1" spc="6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57422" y="1285866"/>
            <a:ext cx="2164659" cy="28467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1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固定容量电容器成套柜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898" y="1414780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适用场景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898" y="2770505"/>
            <a:ext cx="855663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6898" y="4147820"/>
            <a:ext cx="857250" cy="28416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产品特色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30" name="内容占位符 1"/>
          <p:cNvSpPr>
            <a:spLocks noGrp="1"/>
          </p:cNvSpPr>
          <p:nvPr/>
        </p:nvSpPr>
        <p:spPr>
          <a:xfrm>
            <a:off x="395605" y="915670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719455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US" altLang="zh-CN" sz="1800" b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indent="719455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1800" b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indent="719455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以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11kV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产品为例：</a:t>
            </a:r>
            <a:endParaRPr lang="en-US" altLang="zh-CN" sz="1800" b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2357120" y="915353"/>
            <a:ext cx="4168775" cy="4381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300" normalizeH="0" baseline="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箱式电容器产品型号说明</a:t>
            </a:r>
            <a:endParaRPr kumimoji="0" lang="en-US" altLang="zh-CN" sz="2400" kern="1200" cap="none" spc="300" normalizeH="0" baseline="0" noProof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53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24050"/>
            <a:ext cx="85979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3" grpId="0"/>
      <p:bldP spid="3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en-US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842963"/>
          <a:ext cx="7776864" cy="3992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576064"/>
                <a:gridCol w="1606550"/>
                <a:gridCol w="2808225"/>
                <a:gridCol w="2786025"/>
              </a:tblGrid>
              <a:tr h="431800">
                <a:tc>
                  <a:txBody>
                    <a:bodyPr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产品构成</a:t>
                      </a:r>
                      <a:endParaRPr lang="zh-CN" sz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部件名称</a:t>
                      </a:r>
                      <a:endParaRPr lang="zh-CN" sz="1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TBBX11-9000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1800+3600+3600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/300BLW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TBBX22-9000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1800+3600+3600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/300BLW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82880">
                <a:tc rowSpan="10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一次设备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箱体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电容器单元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隔离开关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复合外套金属氧化物避雷器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在线监测仪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真空断路器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SF6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断路器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电流互感器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限流电抗器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支柱绝缘子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rowSpan="7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二次控制系统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功率因数表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电压继电器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电流继电器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电磁锁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温控器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117037">
                <a:tc vMerge="1">
                  <a:tcPr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指示灯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</a:tr>
              <a:tr h="269696">
                <a:tc gridSpan="4"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备注：“√”标准配置；“○”可选配置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159" marR="50159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483788" y="51663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en-US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48325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511175"/>
          <a:ext cx="7420230" cy="472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990"/>
                <a:gridCol w="1771650"/>
                <a:gridCol w="2237740"/>
                <a:gridCol w="2482850"/>
              </a:tblGrid>
              <a:tr h="203835"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分类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名称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11kV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装置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22kV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装置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6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外部接口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系统额定电压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11 kV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22 kV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系统最高运行电压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12 kV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24 kV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频率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50 Hz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50 Hz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电容器组中性点接地方式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不</a:t>
                      </a:r>
                      <a:r>
                        <a:rPr lang="zh-CN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接地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或经小电阻接地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不</a:t>
                      </a:r>
                      <a:r>
                        <a:rPr lang="zh-CN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接地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或经小电阻接地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工频耐压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1min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对地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28 kVrms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50 kVrms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绝缘水平雷电冲击对地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75 </a:t>
                      </a:r>
                      <a:r>
                        <a:rPr lang="en-US" sz="900" kern="100" dirty="0" err="1">
                          <a:solidFill>
                            <a:schemeClr val="tx1"/>
                          </a:solidFill>
                          <a:effectLst/>
                        </a:rPr>
                        <a:t>kVpeak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125 kVpeak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7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通用参数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最小绝缘间距相间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120mm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220 mm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83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最小绝缘间距相与地之间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120mm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220 mm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装置控制方式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切换手动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自动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切换手动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自动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44359">
                <a:tc vMerge="1">
                  <a:tcPr/>
                </a:tc>
                <a:tc>
                  <a:txBody>
                    <a:bodyPr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带通风的电容器组温升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10K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10K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接线方式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YY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YY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防护等级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最高至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IP54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最高至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IP54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保证期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年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年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3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电容器单元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型号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BAM11/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3-300-1W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BAM22/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3-300-1W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单元额定电压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6350 V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12700 V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额定容量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300kvar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300kvar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2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限流线圈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额定电感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0.05 </a:t>
                      </a:r>
                      <a:r>
                        <a:rPr lang="en-US" sz="900" kern="100" dirty="0" err="1">
                          <a:solidFill>
                            <a:schemeClr val="tx1"/>
                          </a:solidFill>
                          <a:effectLst/>
                        </a:rPr>
                        <a:t>mH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0.1 </a:t>
                      </a:r>
                      <a:r>
                        <a:rPr lang="en-US" sz="900" kern="100" dirty="0" err="1">
                          <a:solidFill>
                            <a:schemeClr val="tx1"/>
                          </a:solidFill>
                          <a:effectLst/>
                        </a:rPr>
                        <a:t>mH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额定电流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200A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200A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2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分组断路器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型式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真空或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SF6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真空或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SF6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额定运行电流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1250 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1250A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rowSpan="2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避雷器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类型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金属氧化物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金属氧化物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03633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避雷器（氧化锌）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10 kA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10 kA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en-US" altLang="zh-CN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955675"/>
          <a:ext cx="8458200" cy="356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704"/>
                <a:gridCol w="2519962"/>
                <a:gridCol w="2519962"/>
                <a:gridCol w="2498350"/>
              </a:tblGrid>
              <a:tr h="224895"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分类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名称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11kV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装置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22kV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装置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rowSpan="2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隔离开关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额定运行电流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1250 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1250 A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操作方式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手动和电动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手动和电动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322627"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电流互感器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准确等级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0.2/5 P20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0.2/5 P20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rowSpan="7"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保护系统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控制箱数量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每个电容器组一个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每个电容器组一个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无功功率控制器（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控制器）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449791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用于短路和过载电流不平衡保护继电器电流继电器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过电压保护继电器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欠压保护继电器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仪表和指示灯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224895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无功功率控制器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ABB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或南瑞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ABB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或南瑞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449791"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客户进线方式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客户进线方式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客户通过一次和二次电缆与装置连接，装置底部需提供一次和二次电缆进线</a:t>
                      </a:r>
                      <a:r>
                        <a:rPr lang="zh-CN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口。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客户通过一次和二次电缆与装置连接，装置底部需提供一次和二次电缆进线</a:t>
                      </a:r>
                      <a:r>
                        <a:rPr lang="zh-CN" sz="900" kern="100" dirty="0" smtClean="0">
                          <a:solidFill>
                            <a:schemeClr val="tx1"/>
                          </a:solidFill>
                          <a:effectLst/>
                        </a:rPr>
                        <a:t>口。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  <a:tr h="322627"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与基础接口　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与基础固定方式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焊接</a:t>
                      </a:r>
                      <a:endParaRPr lang="zh-CN" sz="900" kern="1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焊接</a:t>
                      </a:r>
                      <a:endParaRPr lang="zh-CN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26894" marR="26894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/>
            <a:r>
              <a:rPr lang="en-US" altLang="zh-CN" sz="19900" b="1" strike="noStrike" noProof="1" dirty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01</a:t>
            </a:r>
            <a:endParaRPr lang="zh-CN" altLang="en-US" sz="19900" b="1" strike="noStrike" noProof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70338" y="2544763"/>
            <a:ext cx="460851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>
            <p:custDataLst>
              <p:tags r:id="rId3"/>
            </p:custDataLst>
          </p:nvPr>
        </p:nvSpPr>
        <p:spPr>
          <a:xfrm>
            <a:off x="0" y="2303463"/>
            <a:ext cx="3887788" cy="646112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PART ONE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6363" y="2006600"/>
            <a:ext cx="4662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buClrTx/>
              <a:buSzTx/>
              <a:buFontTx/>
            </a:pPr>
            <a:r>
              <a:rPr lang="zh-CN" altLang="en-US" sz="3600" b="1" spc="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无功补偿装置基础知识</a:t>
            </a:r>
            <a:endParaRPr lang="zh-CN" altLang="en-US" sz="3600" b="1" strike="noStrike" spc="600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250" y="3000375"/>
            <a:ext cx="15290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无功是什么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75" y="3000375"/>
            <a:ext cx="1706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无功如何配置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liuaimin/AppData/Local/Temp/picturecompress_20210427005011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56100" y="1452880"/>
            <a:ext cx="3331210" cy="2896870"/>
          </a:xfrm>
          <a:prstGeom prst="rect">
            <a:avLst/>
          </a:prstGeom>
        </p:spPr>
      </p:pic>
      <p:sp>
        <p:nvSpPr>
          <p:cNvPr id="2" name="文本框 4"/>
          <p:cNvSpPr txBox="1"/>
          <p:nvPr/>
        </p:nvSpPr>
        <p:spPr>
          <a:xfrm>
            <a:off x="2500298" y="332968"/>
            <a:ext cx="4357718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箱式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61610" y="77027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4207510" y="1491615"/>
            <a:ext cx="724535" cy="791845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211955" y="2355850"/>
            <a:ext cx="1944370" cy="109855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443980" y="1779905"/>
            <a:ext cx="1368425" cy="1223645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588125" y="3147695"/>
            <a:ext cx="931545" cy="648335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092315" y="2499995"/>
            <a:ext cx="427355" cy="72009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4207510" y="3220085"/>
            <a:ext cx="652780" cy="93599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6" name="文本框 25"/>
          <p:cNvSpPr txBox="1"/>
          <p:nvPr/>
        </p:nvSpPr>
        <p:spPr>
          <a:xfrm>
            <a:off x="3452495" y="1347470"/>
            <a:ext cx="830580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隔离开关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52495" y="2283460"/>
            <a:ext cx="82994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串联电抗器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52495" y="3056255"/>
            <a:ext cx="830580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箱体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60335" y="1532255"/>
            <a:ext cx="99885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电流互感器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19035" y="2339975"/>
            <a:ext cx="100012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氧化锌避雷器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19670" y="3042285"/>
            <a:ext cx="998855" cy="245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1000">
                <a:ea typeface="微软雅黑" panose="020B0503020204020204" pitchFamily="34" charset="-122"/>
                <a:cs typeface="微软雅黑" panose="020B0503020204020204" pitchFamily="34" charset="-122"/>
              </a:rPr>
              <a:t>并联电容器</a:t>
            </a:r>
            <a:endParaRPr lang="zh-CN" altLang="en-US" sz="10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7" name="表格 46"/>
          <p:cNvGraphicFramePr/>
          <p:nvPr/>
        </p:nvGraphicFramePr>
        <p:xfrm>
          <a:off x="395605" y="988060"/>
          <a:ext cx="28346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/>
              </a:tblGrid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+mn-ea"/>
                        </a:rPr>
                        <a:t>安装位置：</a:t>
                      </a:r>
                      <a:r>
                        <a:rPr lang="zh-CN" altLang="zh-CN" sz="1200" b="0" kern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户</a:t>
                      </a:r>
                      <a:r>
                        <a:rPr lang="zh-CN" altLang="zh-CN" sz="1200" b="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内、外（箱体</a:t>
                      </a:r>
                      <a:r>
                        <a:rPr lang="zh-CN" altLang="zh-CN" sz="1200" b="0" kern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）</a:t>
                      </a:r>
                      <a:r>
                        <a:rPr lang="zh-CN" altLang="en-US" sz="1200" b="0" kern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、</a:t>
                      </a:r>
                      <a:r>
                        <a:rPr lang="zh-CN" altLang="zh-CN" sz="1200" b="0" kern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户</a:t>
                      </a:r>
                      <a:r>
                        <a:rPr lang="zh-CN" altLang="zh-CN" sz="1200" b="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内（控制机柜）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环境温度：</a:t>
                      </a:r>
                      <a:r>
                        <a:rPr lang="en-US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-5</a:t>
                      </a:r>
                      <a:r>
                        <a:rPr lang="zh-CN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～</a:t>
                      </a:r>
                      <a:r>
                        <a:rPr lang="en-US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55</a:t>
                      </a:r>
                      <a:r>
                        <a:rPr lang="zh-CN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℃或</a:t>
                      </a:r>
                      <a:r>
                        <a:rPr lang="en-US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0</a:t>
                      </a:r>
                      <a:r>
                        <a:rPr lang="zh-CN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～</a:t>
                      </a:r>
                      <a:r>
                        <a:rPr lang="en-US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60</a:t>
                      </a:r>
                      <a:r>
                        <a:rPr lang="zh-CN" altLang="zh-CN" sz="1200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℃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  <a:sym typeface="+mn-ea"/>
                        </a:rPr>
                        <a:t>额定频率：</a:t>
                      </a:r>
                      <a:r>
                        <a:rPr lang="en-US" altLang="zh-CN" sz="1200" b="1">
                          <a:latin typeface="+mn-ea"/>
                          <a:cs typeface="+mn-ea"/>
                          <a:sym typeface="+mn-ea"/>
                        </a:rPr>
                        <a:t>50～60Hz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系统中性点接地方式：不接地、接地系统</a:t>
                      </a:r>
                      <a:endParaRPr lang="zh-CN" altLang="en-US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爬电比距：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25mm/kV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耐受地震能力：地震烈度：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8</a:t>
                      </a:r>
                      <a:r>
                        <a:rPr lang="zh-CN" altLang="en-US" sz="1200" b="1">
                          <a:latin typeface="+mn-ea"/>
                          <a:cs typeface="+mn-ea"/>
                        </a:rPr>
                        <a:t>度</a:t>
                      </a:r>
                      <a:endParaRPr lang="zh-CN" altLang="en-US" sz="1200" b="1">
                        <a:latin typeface="+mn-ea"/>
                        <a:cs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  <a:cs typeface="+mn-ea"/>
                        </a:rPr>
                        <a:t>水平加速度：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0.3g</a:t>
                      </a:r>
                      <a:endParaRPr lang="en-US" altLang="zh-CN" sz="1200" b="1">
                        <a:latin typeface="+mn-ea"/>
                        <a:cs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控制方式：手动或自动</a:t>
                      </a:r>
                      <a:endParaRPr lang="zh-CN" altLang="en-US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防护等级：</a:t>
                      </a:r>
                      <a:r>
                        <a:rPr lang="en-US" altLang="zh-CN" sz="1200" b="1">
                          <a:latin typeface="+mn-ea"/>
                        </a:rPr>
                        <a:t>IP54</a:t>
                      </a:r>
                      <a:endParaRPr lang="en-US" altLang="zh-CN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1">
                          <a:latin typeface="+mn-ea"/>
                        </a:rPr>
                        <a:t>投切开关：真空断路器</a:t>
                      </a:r>
                      <a:r>
                        <a:rPr lang="en-US" altLang="zh-CN" sz="1200" b="1">
                          <a:latin typeface="+mn-ea"/>
                        </a:rPr>
                        <a:t>/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SF6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断路器</a:t>
                      </a:r>
                      <a:endParaRPr lang="en-US" altLang="zh-CN" sz="1200" b="1">
                        <a:latin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箱体模块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755650" y="915670"/>
            <a:ext cx="8178800" cy="2613025"/>
          </a:xfrm>
        </p:spPr>
        <p:txBody>
          <a:bodyPr vert="horz" wrap="square" lIns="91440" tIns="45720" rIns="91440" bIns="45720" numCol="1" anchor="t" anchorCtr="0" compatLnSpc="1"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箱体模块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箱体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的底座和主体框架为镀锌钢，护板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采用冷轧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钢板制成，所有金属材料表面进行喷塑或喷漆处理，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箱体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包含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隔离接地开关、电容器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单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、断路器、避雷器、电抗器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电流互感器等。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83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145" y="2139950"/>
            <a:ext cx="377983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195808"/>
            <a:ext cx="2304254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11kV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箱体</a:t>
            </a:r>
            <a:r>
              <a:rPr lang="zh-CN" altLang="en-US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结构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algn="ctr"/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795020" y="750570"/>
            <a:ext cx="8178800" cy="261302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60421" name="对象 1"/>
          <p:cNvGraphicFramePr/>
          <p:nvPr/>
        </p:nvGraphicFramePr>
        <p:xfrm>
          <a:off x="683895" y="483870"/>
          <a:ext cx="8062913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907915" imgH="6058535" progId="CaxaDraft.Document">
                  <p:embed/>
                </p:oleObj>
              </mc:Choice>
              <mc:Fallback>
                <p:oleObj name="" r:id="rId1" imgW="4907915" imgH="6058535" progId="CaxaDraft.Document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 l="25000" t="24861" r="21852" b="13521"/>
                      <a:stretch>
                        <a:fillRect/>
                      </a:stretch>
                    </p:blipFill>
                    <p:spPr>
                      <a:xfrm>
                        <a:off x="683895" y="483870"/>
                        <a:ext cx="8062913" cy="515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22kV</a:t>
            </a:r>
            <a:r>
              <a:rPr lang="zh-CN" altLang="zh-CN" sz="2400" kern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箱体布置图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469" name="对象 1"/>
          <p:cNvGraphicFramePr/>
          <p:nvPr/>
        </p:nvGraphicFramePr>
        <p:xfrm>
          <a:off x="1043940" y="843915"/>
          <a:ext cx="7329170" cy="417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907915" imgH="6058535" progId="CaxaDraft.Document">
                  <p:embed/>
                </p:oleObj>
              </mc:Choice>
              <mc:Fallback>
                <p:oleObj name="" r:id="rId1" imgW="4907915" imgH="6058535" progId="CaxaDraft.Document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45930" t="17151" r="17195" b="47327"/>
                      <a:stretch>
                        <a:fillRect/>
                      </a:stretch>
                    </p:blipFill>
                    <p:spPr>
                      <a:xfrm>
                        <a:off x="1043940" y="843915"/>
                        <a:ext cx="7329170" cy="4176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箱体模块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750" y="843915"/>
            <a:ext cx="8382000" cy="4594225"/>
          </a:xfrm>
        </p:spPr>
        <p:txBody>
          <a:bodyPr vert="horz" wrap="square" lIns="91440" tIns="45720" rIns="91440" bIns="45720" numCol="1" anchor="t" anchorCtr="0" compatLnSpc="1"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x-none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架构功能及组成</a:t>
            </a: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并联电容器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单元：并联电容器单元是箱体的核心部件，是实现容性无功补偿的关键，它提供稳定的电容。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电抗器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：用来抑制电容器的合闸涌流，保护电容器单元。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避雷器：有效防止操作冲击和雷电冲击，对装置起保护作用。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电流互感器：双星不平衡电流保护用，有效防止故障进一步扩大。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断路器：用于每个电容器支路，通过控制断路器的投切实现不同容量的输出。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隔离接地开关：为装置提供一个与主母线之间明显的断点，并实现母线接地，同时通过辅助触点与柜门电磁锁的电气连接实现五防闭锁，保障人身安全。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箱壳：箱体的架构，用来固定各配套件，并实现整体防护。</a:t>
            </a: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7200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散热系统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内容占位符 1"/>
          <p:cNvSpPr>
            <a:spLocks noGrp="1"/>
          </p:cNvSpPr>
          <p:nvPr>
            <p:ph idx="1"/>
          </p:nvPr>
        </p:nvSpPr>
        <p:spPr>
          <a:xfrm>
            <a:off x="755650" y="988060"/>
            <a:ext cx="8178800" cy="4594225"/>
          </a:xfrm>
        </p:spPr>
        <p:txBody>
          <a:bodyPr vert="horz" wrap="square" lIns="91440" tIns="45720" rIns="91440" bIns="45720" anchor="t" anchorCtr="0"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散热系统模块的主要功能</a:t>
            </a:r>
            <a:endParaRPr kumimoji="0" lang="en-US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提供强制风冷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约束条件</a:t>
            </a:r>
            <a:endParaRPr kumimoji="0" lang="en-US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箱体为户外安装使用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en-US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IP54</a:t>
            </a: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防护等级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最高温度为</a:t>
            </a:r>
            <a:r>
              <a:rPr kumimoji="0" lang="en-US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60℃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©"/>
            </a:pPr>
            <a:endParaRPr kumimoji="0" lang="en-US" altLang="zh-CN" sz="1400" b="0" i="0" u="none" strike="noStrike" kern="0" cap="none" spc="0" normalizeH="0" baseline="0" noProof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49157" name="内容占位符 1"/>
          <p:cNvSpPr>
            <a:spLocks noGrp="1"/>
          </p:cNvSpPr>
          <p:nvPr/>
        </p:nvSpPr>
        <p:spPr>
          <a:xfrm>
            <a:off x="828040" y="3291840"/>
            <a:ext cx="7645400" cy="2765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u"/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©"/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散热系统维护</a:t>
            </a:r>
            <a:endParaRPr kumimoji="0" lang="en-US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推荐每个月对风机和过滤网进行检查，如发现堵塞应及时进行清理或者更换，保证散热系统功能正常。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推荐过滤网三个月至少清洗一次，如滤网防护功能不能满足要求需直接更换。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©"/>
            </a:pPr>
            <a:endParaRPr kumimoji="0" lang="en-US" altLang="zh-CN" sz="11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控制机柜模块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内容占位符 1"/>
          <p:cNvSpPr>
            <a:spLocks noGrp="1"/>
          </p:cNvSpPr>
          <p:nvPr>
            <p:ph idx="1"/>
          </p:nvPr>
        </p:nvSpPr>
        <p:spPr>
          <a:xfrm>
            <a:off x="755650" y="988060"/>
            <a:ext cx="7416800" cy="4648200"/>
          </a:xfrm>
        </p:spPr>
        <p:txBody>
          <a:bodyPr vert="horz" wrap="square" lIns="91440" tIns="45720" rIns="91440" bIns="45720" anchor="t" anchorCtr="0"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主要用途</a:t>
            </a:r>
            <a:endParaRPr kumimoji="0" lang="en-US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endParaRPr kumimoji="0" lang="zh-CN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控制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机柜</a:t>
            </a: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主要用于箱式电容器投切控制、保护以及相关状态的显示。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柜内主要有无功功率控制器、电压继电器、电流继电器、接触器、辅助继电器、信号灯等电气元器件。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en-US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组成部分</a:t>
            </a: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：控制屏和就地仪表箱。</a:t>
            </a:r>
            <a:endParaRPr kumimoji="0" lang="zh-CN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©"/>
            </a:pPr>
            <a:endParaRPr kumimoji="0" lang="en-US" altLang="zh-CN" sz="1400" b="0" i="0" u="none" strike="noStrike" kern="0" cap="none" spc="0" normalizeH="0" baseline="0" noProof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控制机柜模块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内容占位符 1"/>
          <p:cNvSpPr>
            <a:spLocks noGrp="1"/>
          </p:cNvSpPr>
          <p:nvPr>
            <p:ph idx="1"/>
          </p:nvPr>
        </p:nvSpPr>
        <p:spPr>
          <a:xfrm>
            <a:off x="683895" y="915670"/>
            <a:ext cx="6883400" cy="4648200"/>
          </a:xfrm>
        </p:spPr>
        <p:txBody>
          <a:bodyPr vert="horz" wrap="square" lIns="91440" tIns="45720" rIns="91440" bIns="45720" anchor="t" anchorCtr="0"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就地仪表箱位于电容器箱的仪表室内，其主要功能如下：</a:t>
            </a:r>
            <a:endParaRPr kumimoji="0" lang="zh-CN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电容器箱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体</a:t>
            </a: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内二次电源分配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电容器箱</a:t>
            </a: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体</a:t>
            </a: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内散热风机的控制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电容器箱柜门电磁锁控制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散热系统控制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装置状态指示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电容器箱内辅助功能（照明回路）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en-US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五防电气闭</a:t>
            </a: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锁回路</a:t>
            </a:r>
            <a:endParaRPr kumimoji="0" lang="en-US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©"/>
            </a:pPr>
            <a:endParaRPr kumimoji="0" lang="en-US" altLang="zh-CN" sz="1100" b="0" i="0" u="none" strike="noStrike" kern="0" cap="none" spc="0" normalizeH="0" baseline="0" noProof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graphicFrame>
        <p:nvGraphicFramePr>
          <p:cNvPr id="76807" name="对象 2"/>
          <p:cNvGraphicFramePr>
            <a:graphicFrameLocks noChangeAspect="1"/>
          </p:cNvGraphicFramePr>
          <p:nvPr/>
        </p:nvGraphicFramePr>
        <p:xfrm>
          <a:off x="5652135" y="1491615"/>
          <a:ext cx="26416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1394995" imgH="61521340" progId="CaxaDraft.Document">
                  <p:embed/>
                </p:oleObj>
              </mc:Choice>
              <mc:Fallback>
                <p:oleObj name="" r:id="rId1" imgW="51394995" imgH="61521340" progId="CaxaDraft.Document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2135" y="1491615"/>
                        <a:ext cx="2641600" cy="3152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控制机柜模块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>
            <a:spLocks noGrp="1"/>
          </p:cNvSpPr>
          <p:nvPr>
            <p:ph idx="1"/>
          </p:nvPr>
        </p:nvSpPr>
        <p:spPr>
          <a:xfrm>
            <a:off x="736600" y="1143000"/>
            <a:ext cx="4673600" cy="4648200"/>
          </a:xfrm>
        </p:spPr>
        <p:txBody>
          <a:bodyPr vert="horz" wrap="square" lIns="91440" tIns="45720" rIns="91440" bIns="45720" anchor="t" anchorCtr="0"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</a:pP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控制</a:t>
            </a:r>
            <a:r>
              <a:rPr kumimoji="0" lang="zh-CN" altLang="en-US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柜</a:t>
            </a:r>
            <a:r>
              <a:rPr kumimoji="0" lang="zh-CN" altLang="zh-CN" sz="24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作为电容器组投切控制和保护监测的核心，其主要功能如下：</a:t>
            </a:r>
            <a:endParaRPr kumimoji="0" lang="zh-CN" altLang="zh-CN" sz="24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电容器箱内二次设备提供电源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电容器组的投切控制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装置保护及关键参数监测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报警及状态指示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CN" altLang="zh-CN" sz="1800" b="0" i="0" u="none" strike="noStrike" kern="0" cap="none" spc="0" normalizeH="0" baseline="0" noProof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控制屏内辅助功能（加热、照明回路）</a:t>
            </a:r>
            <a:endParaRPr kumimoji="0" lang="zh-CN" altLang="zh-CN" sz="1800" b="0" i="0" u="none" strike="noStrike" kern="0" cap="none" spc="0" normalizeH="0" baseline="0" noProof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©"/>
            </a:pPr>
            <a:endParaRPr kumimoji="0" lang="en-US" altLang="zh-CN" sz="1100" b="0" i="0" u="none" strike="noStrike" kern="0" cap="none" spc="0" normalizeH="0" baseline="0" noProof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pic>
        <p:nvPicPr>
          <p:cNvPr id="809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1059815"/>
            <a:ext cx="2085975" cy="394525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en-US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endParaRPr lang="en-US" sz="19900" b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70338" y="2545556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302669"/>
            <a:ext cx="3887788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PART SIX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195" y="2005965"/>
            <a:ext cx="4859655" cy="5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4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Tx/>
              <a:buSzTx/>
              <a:buFontTx/>
            </a:pPr>
            <a:r>
              <a:rPr lang="zh-CN" altLang="en-US" sz="3600" b="1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箱柜式自动无功补偿装置控制保护原理</a:t>
            </a:r>
            <a:endParaRPr lang="zh-CN" altLang="en-US" sz="3600" b="1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137" y="2690905"/>
            <a:ext cx="1351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1282" y="2690936"/>
            <a:ext cx="1351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保护原理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9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3419475" y="333375"/>
            <a:ext cx="319341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无功是什么</a:t>
            </a:r>
            <a:endParaRPr lang="zh-CN" altLang="en-US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906" name="Picture 2" descr="https://timgsa.baidu.com/timg?image&amp;quality=80&amp;size=b9999_10000&amp;sec=1584450081167&amp;di=feedb1ae89a654e923dfe1131d97a402&amp;imgtype=0&amp;src=http%3A%2F%2Fy0.ifengimg.com%2Fa%2F2015_13%2Fd4376052d3495f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003" y="1036310"/>
            <a:ext cx="5400675" cy="3152775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 bwMode="auto">
          <a:xfrm>
            <a:off x="1763394" y="1491923"/>
            <a:ext cx="3214710" cy="500066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lIns="68573" tIns="34286" rIns="68573" bIns="34286" rtlCol="0" anchor="ctr"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下箭头 9"/>
          <p:cNvSpPr/>
          <p:nvPr/>
        </p:nvSpPr>
        <p:spPr bwMode="auto">
          <a:xfrm rot="10800000">
            <a:off x="2771459" y="2859093"/>
            <a:ext cx="500066" cy="1214446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lIns="68573" tIns="34286" rIns="68573" bIns="34286" rtlCol="0" anchor="ctr"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653" y="843587"/>
            <a:ext cx="7858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</a:rPr>
              <a:t>动力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rgbClr val="FF0000"/>
                </a:solidFill>
              </a:rPr>
              <a:t>有功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652" y="3147707"/>
            <a:ext cx="7858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</a:rPr>
              <a:t>浮力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rgbClr val="FF0000"/>
                </a:solidFill>
              </a:rPr>
              <a:t>无功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1015" y="1036320"/>
            <a:ext cx="35629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有功功率：在交流电路中，电阻元件上所消耗的功率为有功功率。</a:t>
            </a:r>
            <a:endParaRPr lang="zh-CN" altLang="zh-CN" sz="2000" b="1"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zh-CN" sz="20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无功功率：在交流电路中，电感、电容元件与电源之间只进行能量的交换，而不消耗能量。这一部分功率称之为无功功率。</a:t>
            </a:r>
            <a:endParaRPr lang="zh-CN" altLang="zh-CN" sz="2000" b="1"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10" grpId="0" bldLvl="0" animBg="1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4970" y="948055"/>
            <a:ext cx="762190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20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无功补偿自动投切控制方式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箱柜式无功补偿装置具有以下三种工作方式：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手动</a:t>
            </a: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自动</a:t>
            </a: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遥控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箱柜式无功补偿装置控制投切依据：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1.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按时间控制：这种控制方式是按照变电所负荷按时间变化来选择电容器的投切，这种控制器使用于变电站负载投运时间段比较规律且稳定的变电站。按照预选设定的时间段来投切电容器。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1677035"/>
            <a:ext cx="3606165" cy="23774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83710" y="1419860"/>
            <a:ext cx="4041775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区：电压合格：无功偏少时投电容，无功偏多时切电容。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区：电压偏高：为防止投切振荡，闭锁投入，无功偏多时切电容。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区、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区：电压偏低：为防止投切振荡，闭锁切除，无功偏少时投电容。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9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区：电压偏低：强投电容以调压。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区：电压偏高：强切电容以调压。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区：电压过低：切除在投电容，闭锁电容投入（欠压保护）。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 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区：电压过高：切除在投电容，闭锁电容投入（过压保护）。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0" y="94805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自动投切控制器可</a:t>
            </a:r>
            <a:r>
              <a:rPr 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综合考虑电压波动和无功缺额，合理控制电容器投切。</a:t>
            </a:r>
            <a:endParaRPr lang="en-US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4716145" y="1538605"/>
            <a:ext cx="404177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控制器基于电压投切电容器。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电压低于投入门限电压（电压下限）高于欠电压：投入电容器。</a:t>
            </a: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电压高于切除门限电压（电压上限）低于过电压值：切除电容器。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电压低于欠电压：切除在投电容，闭锁电容投入（欠电压保护）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电压高于过电压值：切除在投电容，闭锁电容投入（过电压保护）。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0" y="94805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电压投切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35760"/>
            <a:ext cx="4257675" cy="2886075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4716145" y="1538605"/>
            <a:ext cx="404177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endParaRPr 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控制器基于无功投切电容器。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过电压值与欠电压之间：无功缺额大于投入门限：投入电容，为防止投切震荡，接近过电压值时闭锁投；无功缺额小于切除门限：切电容，为防止投切震荡，接近欠电压值时闭锁切。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电压低于欠电压：切除在投电容，闭锁电容投入（欠电压保护）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电压高于过电压值：切除在投电容，闭锁电容投入（过电压保护）。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0" y="94805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无功投切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491615"/>
            <a:ext cx="4067175" cy="2886075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4970" y="94805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滤波投切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491615"/>
            <a:ext cx="7503795" cy="2027555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5605" y="843280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三段式电流保护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03325"/>
            <a:ext cx="5963920" cy="3667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16370" y="1467485"/>
            <a:ext cx="23463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0070C0"/>
                </a:solidFill>
              </a:rPr>
              <a:t>三段式电流保护均可设为跳总闸/上级（电容器出线柜断路器）或跳分闸/本地（故障组</a:t>
            </a:r>
            <a:endParaRPr lang="zh-CN" altLang="en-US" sz="1600">
              <a:solidFill>
                <a:srgbClr val="0070C0"/>
              </a:solidFill>
            </a:endParaRPr>
          </a:p>
          <a:p>
            <a:r>
              <a:rPr lang="zh-CN" altLang="en-US" sz="1600">
                <a:solidFill>
                  <a:srgbClr val="0070C0"/>
                </a:solidFill>
              </a:rPr>
              <a:t>电容器的断路器（或真空接触器）），各段均可独立投退。过流保护（电流保护的Ⅲ段）可选择跳闸或告警。</a:t>
            </a:r>
            <a:endParaRPr lang="zh-CN" altLang="en-US" sz="16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5605" y="843280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母线欠电压保护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0425" y="1345565"/>
            <a:ext cx="3013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0070C0"/>
                </a:solidFill>
              </a:rPr>
              <a:t>若补偿电容器组所在母线突然失压，当电压突然恢复时，则在电容器上会出现过电压而</a:t>
            </a:r>
            <a:endParaRPr lang="zh-CN" altLang="en-US" sz="1600">
              <a:solidFill>
                <a:srgbClr val="0070C0"/>
              </a:solidFill>
            </a:endParaRPr>
          </a:p>
          <a:p>
            <a:r>
              <a:rPr lang="zh-CN" altLang="en-US" sz="1600">
                <a:solidFill>
                  <a:srgbClr val="0070C0"/>
                </a:solidFill>
              </a:rPr>
              <a:t>可能使电容器损坏，为此保护设有母线低电压保护。在发现母线电压低于定值后带短时延切除电容器组。为防止低电压保护在 PT 断线时误动，保护设有 PT 断线闭锁和有流闭锁。另</a:t>
            </a:r>
            <a:endParaRPr lang="zh-CN" altLang="en-US" sz="1600">
              <a:solidFill>
                <a:srgbClr val="0070C0"/>
              </a:solidFill>
            </a:endParaRPr>
          </a:p>
          <a:p>
            <a:r>
              <a:rPr lang="zh-CN" altLang="en-US" sz="1600">
                <a:solidFill>
                  <a:srgbClr val="0070C0"/>
                </a:solidFill>
              </a:rPr>
              <a:t>外，保护还设置有断路器（真空接触器）位置闭锁判据，以防止低电压保护在电容器组未投时误动作。低电压保护可选择跳闸或告警，跳闸类型可设置为跳总闸或分闸。</a:t>
            </a:r>
            <a:endParaRPr lang="zh-CN" altLang="en-US" sz="160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1280795"/>
            <a:ext cx="5178425" cy="3862705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5605" y="78041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母线过电压保护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131570"/>
            <a:ext cx="6295390" cy="3724910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保护原理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5605" y="780415"/>
            <a:ext cx="76219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开口三角电压保护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970" y="852170"/>
            <a:ext cx="6829425" cy="3438525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3420110" y="332740"/>
            <a:ext cx="286067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控制和保护原理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2270" y="1275080"/>
            <a:ext cx="2012950" cy="1323975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39115" y="915670"/>
          <a:ext cx="6070600" cy="400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490"/>
                <a:gridCol w="572135"/>
                <a:gridCol w="983933"/>
                <a:gridCol w="208280"/>
                <a:gridCol w="1169987"/>
                <a:gridCol w="260350"/>
                <a:gridCol w="1033145"/>
                <a:gridCol w="208280"/>
              </a:tblGrid>
              <a:tr h="241300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控制器功能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应用场合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分组方式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谐波功能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单主变，单母线，一套电容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等容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谐波显示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AC220V±15%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双主变，双母线，一套电容（D 系列）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不等容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谐波保护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DC220V±15%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电容调节方式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人机界面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辅助功能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外形尺寸（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mm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分组投切，1-4 组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480×272（4.3 寸）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U 盘升级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321×181×110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投切依据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主要功能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保护功能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通信接口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电压无功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谐波分析功能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过压保护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RS485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主变有载调压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欠压保护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通讯规约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完全无功补偿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开口三角电压/差流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IEC101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电压统计功能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过流保护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IEC103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电压时间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事件记录功能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  <a:sym typeface="+mn-ea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限时速断保护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Modbus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滤波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有功过低闭锁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不平衡电流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CDT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电流过低闭锁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*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75780" y="4271010"/>
            <a:ext cx="7893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●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标配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*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选配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3419475" y="333375"/>
            <a:ext cx="230505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无功是什么</a:t>
            </a:r>
            <a:endParaRPr lang="en-US" altLang="zh-CN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功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8144" y="3003236"/>
            <a:ext cx="56158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1062648" y="987732"/>
            <a:ext cx="6929485" cy="1753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功率因数：</a:t>
            </a: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在交流电路中，电压与电流之间的相位差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(Φ)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的余弦叫做功率因数，用符号</a:t>
            </a:r>
            <a:r>
              <a:rPr lang="en-US" altLang="zh-CN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cosΦ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表示；</a:t>
            </a: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在数值上，功率因数是有功功率和视在功率的比值，即</a:t>
            </a:r>
            <a:r>
              <a:rPr lang="en-US" altLang="zh-CN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cosΦ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=P/S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；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07</a:t>
            </a:r>
            <a:endParaRPr lang="zh-CN" altLang="en-US" sz="19900" b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70338" y="2545556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302669"/>
            <a:ext cx="3887788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rIns="252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PART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SEVEN</a:t>
            </a:r>
            <a:endParaRPr 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6364" y="2006204"/>
            <a:ext cx="46624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典型业绩</a:t>
            </a:r>
            <a:endParaRPr lang="zh-CN" altLang="en-US" sz="3600" b="1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1059815"/>
            <a:ext cx="4858385" cy="3644265"/>
          </a:xfrm>
          <a:prstGeom prst="rect">
            <a:avLst/>
          </a:prstGeom>
        </p:spPr>
      </p:pic>
      <p:sp>
        <p:nvSpPr>
          <p:cNvPr id="14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交付案例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交付案例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059815"/>
            <a:ext cx="4967605" cy="3725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61610" y="771549"/>
            <a:ext cx="702078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"/>
          <p:cNvSpPr txBox="1"/>
          <p:nvPr/>
        </p:nvSpPr>
        <p:spPr>
          <a:xfrm>
            <a:off x="3419874" y="332968"/>
            <a:ext cx="230425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/>
            <a:r>
              <a:rPr lang="zh-CN" altLang="en-US" sz="2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交付案例</a:t>
            </a:r>
            <a:endParaRPr lang="zh-CN" altLang="en-US" sz="2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ADPD2eDN_JbrATNCrDNDkA_3648_2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770255"/>
            <a:ext cx="5702935" cy="427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71800" y="627534"/>
            <a:ext cx="6372200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27534"/>
            <a:ext cx="2771800" cy="3888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1" y="2534311"/>
            <a:ext cx="1058159" cy="1058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8"/>
          <p:cNvSpPr txBox="1"/>
          <p:nvPr/>
        </p:nvSpPr>
        <p:spPr>
          <a:xfrm>
            <a:off x="4580890" y="1640145"/>
            <a:ext cx="26554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  <a:endParaRPr lang="zh-CN" altLang="en-US" sz="4050" b="1" spc="225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3356754" y="2708215"/>
            <a:ext cx="5535726" cy="1015663"/>
            <a:chOff x="3356754" y="2708215"/>
            <a:chExt cx="5535726" cy="1015663"/>
          </a:xfrm>
        </p:grpSpPr>
        <p:sp>
          <p:nvSpPr>
            <p:cNvPr id="7" name="文本框 6"/>
            <p:cNvSpPr txBox="1"/>
            <p:nvPr/>
          </p:nvSpPr>
          <p:spPr>
            <a:xfrm>
              <a:off x="3356754" y="2708215"/>
              <a:ext cx="3015446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地址</a:t>
              </a: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：上海市闵行区申富路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1199</a:t>
              </a: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电话：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021-123456789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文本框 6"/>
            <p:cNvSpPr txBox="1"/>
            <p:nvPr/>
          </p:nvSpPr>
          <p:spPr>
            <a:xfrm>
              <a:off x="6479704" y="2708215"/>
              <a:ext cx="2412776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网址：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xx.com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邮箱</a:t>
              </a: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xx@sieyuan.com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85720" y="1714494"/>
            <a:ext cx="2288768" cy="523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 dirty="0">
                <a:solidFill>
                  <a:schemeClr val="bg1"/>
                </a:solidFill>
                <a:effectLst/>
                <a:latin typeface="+mj-lt"/>
                <a:ea typeface="等线" panose="02010600030101010101" charset="-122"/>
                <a:cs typeface="微软雅黑" panose="020B0503020204020204" pitchFamily="34" charset="-122"/>
              </a:rPr>
              <a:t>Sieyuan</a:t>
            </a:r>
            <a:r>
              <a:rPr lang="en-US" altLang="zh-CN" sz="2800" b="1" spc="-100" baseline="30000" dirty="0">
                <a:solidFill>
                  <a:schemeClr val="bg1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®</a:t>
            </a:r>
            <a:r>
              <a:rPr lang="zh-CN" altLang="zh-CN" sz="1800" b="1" spc="-100" dirty="0">
                <a:solidFill>
                  <a:schemeClr val="bg1"/>
                </a:solidFill>
                <a:effectLst/>
                <a:latin typeface="+mj-lt"/>
                <a:ea typeface="等线" panose="02010600030101010101" charset="-122"/>
                <a:cs typeface="Times New Roman" panose="02020603050405020304" charset="0"/>
              </a:rPr>
              <a:t>思源电气</a:t>
            </a:r>
            <a:r>
              <a:rPr lang="zh-CN" altLang="zh-CN" sz="1800" b="1" spc="-100" dirty="0">
                <a:solidFill>
                  <a:schemeClr val="bg1"/>
                </a:solidFill>
                <a:effectLst/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800" b="1" spc="-1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3419475" y="333375"/>
            <a:ext cx="230505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无功是什么</a:t>
            </a:r>
            <a:endParaRPr lang="en-US" altLang="zh-CN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3215" y="843280"/>
            <a:ext cx="8572500" cy="4215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功率因数降低带来的影响：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）增加供电线路的损耗，而为了减少损耗则需要增大供电线路的导线截面，增加投资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）增加了线路上的电压损失，降低了电压质量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）降低了发、供电设备的有效利用率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）增加企业的电费支出，加大生产成本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无功补偿的好处：</a:t>
            </a:r>
            <a:endParaRPr lang="en-US" altLang="zh-CN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）补偿无功功率，提高功率因数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）减小了线路上无功的传输，提升了电网的有功传输能力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）减小了线路、变压器等电气设备的损耗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</a:t>
            </a: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4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）改善电能质量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3419475" y="333375"/>
            <a:ext cx="230505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无功如何配置</a:t>
            </a:r>
            <a:endParaRPr lang="en-US" altLang="zh-CN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3215" y="843280"/>
            <a:ext cx="8572500" cy="4799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无功补偿配置的基本原则（依据国家电网公司企业标准》：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）配置的无功补偿装置应不引起系统谐波明显放大，并应避免大量的无功电力穿越变压器。（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35kV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220kV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变电站低谷负荷主变高压侧功率因数应不高于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0.95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，不低于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0.92.</a:t>
            </a:r>
            <a:endParaRPr lang="en-US" altLang="zh-CN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）在实际运行时，考虑避免电容器投切过于频繁，低谷负荷时功率因数可放宽到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0.98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220kV变电站无功补偿配置：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 typeface="Wingdings" panose="05000000000000000000" pitchFamily="2" charset="2"/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容性无功按照15%～25%（上限区域）和10%-15%（下限区域）配置。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35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～</a:t>
            </a: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110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kV变电站无功补偿配置：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容性无功补偿容量按变压器容量的15～30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%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配置。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4450" y="1362077"/>
            <a:ext cx="3600000" cy="27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/>
            <a:r>
              <a:rPr lang="en-US" altLang="zh-CN" sz="19900" b="1" strike="noStrike" noProof="1" dirty="0">
                <a:solidFill>
                  <a:srgbClr val="0070C0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02</a:t>
            </a:r>
            <a:endParaRPr lang="zh-CN" altLang="en-US" sz="19900" b="1" strike="noStrike" noProof="1" dirty="0">
              <a:solidFill>
                <a:srgbClr val="0070C0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70338" y="2544763"/>
            <a:ext cx="460851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>
            <p:custDataLst>
              <p:tags r:id="rId3"/>
            </p:custDataLst>
          </p:nvPr>
        </p:nvSpPr>
        <p:spPr>
          <a:xfrm>
            <a:off x="0" y="2303463"/>
            <a:ext cx="3887788" cy="64516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PART TWO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6363" y="2006600"/>
            <a:ext cx="4662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buClrTx/>
              <a:buSzTx/>
              <a:buFontTx/>
            </a:pPr>
            <a:r>
              <a:rPr lang="zh-CN" altLang="en-US" sz="3600" b="1" spc="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无功补偿装置分类</a:t>
            </a:r>
            <a:endParaRPr lang="zh-CN" altLang="en-US" sz="3600" b="1" strike="noStrike" spc="600" noProof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145" y="2948940"/>
            <a:ext cx="20624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何谓箱柜式电容器</a:t>
            </a: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>
            <a:off x="1062038" y="771525"/>
            <a:ext cx="7019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4"/>
          <p:cNvSpPr txBox="1"/>
          <p:nvPr/>
        </p:nvSpPr>
        <p:spPr>
          <a:xfrm>
            <a:off x="2772410" y="334010"/>
            <a:ext cx="4637405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2400" spc="3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何谓箱柜式电容器</a:t>
            </a:r>
            <a:endParaRPr lang="zh-CN" altLang="en-US" sz="2400" spc="300" noProof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6385" y="843280"/>
            <a:ext cx="8572500" cy="2399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柜式电容器装置：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>
              <a:solidFill>
                <a:srgbClr val="0070C0"/>
              </a:solidFill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endParaRPr lang="en-US" altLang="zh-CN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650" y="1347470"/>
            <a:ext cx="4542155" cy="3392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使用环境：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户内使用、环境温度范围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-25</a:t>
            </a:r>
            <a:r>
              <a:rPr lang="en-US" altLang="zh-CN" sz="1100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℃</a:t>
            </a:r>
            <a:r>
              <a:rPr lang="zh-CN" altLang="en-US" sz="1100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～</a:t>
            </a:r>
            <a:r>
              <a:rPr lang="en-US" altLang="zh-CN" sz="1100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55℃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占地面积小：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内部元器件集中布置、结构紧凑，成套占地面积小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控制灵活：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采用先进的无功功率和电压调节控制装置，自动跟踪母线无功功率和电压对电容器组进行自动投切控制，可靠性高，抗干扰能力强，自动化程度高，可根据需要实现自动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手动控制。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保护齐全：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装置具有过电压、过电流、欠电压、开口三角电压保护、谐波保护等多种保护功能。设备能在外部故障或停电时自动退出运行。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友好的人机界面：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实时显示运行参数及故障信息，可与变电站综合自动化接口实现就地、后台机、调度三方面控制。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快速安装：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产品在出厂前完成安装和调试，各功率柜到安装现场可实现快速装配。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1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安全可靠：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内部结构设置合理，并带观察窗、电磁锁、柜门开关，具有强制闭锁功能，确保维护人员的安全。</a:t>
            </a:r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5579745" y="2859405"/>
            <a:ext cx="2398395" cy="2141855"/>
          </a:xfrm>
          <a:prstGeom prst="parallelogram">
            <a:avLst>
              <a:gd name="adj" fmla="val 0"/>
            </a:avLst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5583555" y="915670"/>
            <a:ext cx="2378710" cy="1947545"/>
          </a:xfrm>
          <a:prstGeom prst="parallelogram">
            <a:avLst>
              <a:gd name="adj" fmla="val 28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10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11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13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14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15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16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17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18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19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2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20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21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22.xml><?xml version="1.0" encoding="utf-8"?>
<p:tagLst xmlns:p="http://schemas.openxmlformats.org/presentationml/2006/main">
  <p:tag name="KSO_WM_UNIT_TABLE_BEAUTIFY" val="smartTable{784d6aec-c43d-4d23-9f39-4772440b3dc4}"/>
</p:tagLst>
</file>

<file path=ppt/tags/tag23.xml><?xml version="1.0" encoding="utf-8"?>
<p:tagLst xmlns:p="http://schemas.openxmlformats.org/presentationml/2006/main">
  <p:tag name="KSO_WM_UNIT_TABLE_BEAUTIFY" val="smartTable{bf2aa32d-ded9-4fe4-a2c0-2c2f936e9add}"/>
</p:tagLst>
</file>

<file path=ppt/tags/tag24.xml><?xml version="1.0" encoding="utf-8"?>
<p:tagLst xmlns:p="http://schemas.openxmlformats.org/presentationml/2006/main">
  <p:tag name="KSO_WM_UNIT_TABLE_BEAUTIFY" val="smartTable{20dd308b-6d6a-45f9-9a85-38eb233322c4}"/>
</p:tagLst>
</file>

<file path=ppt/tags/tag25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26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27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28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29.xml><?xml version="1.0" encoding="utf-8"?>
<p:tagLst xmlns:p="http://schemas.openxmlformats.org/presentationml/2006/main">
  <p:tag name="KSO_WM_UNIT_TABLE_BEAUTIFY" val="smartTable{6b68cd70-c5c6-46cd-b411-f9cd3f123250}"/>
</p:tagLst>
</file>

<file path=ppt/tags/tag3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30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31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32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33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4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5.xml><?xml version="1.0" encoding="utf-8"?>
<p:tagLst xmlns:p="http://schemas.openxmlformats.org/presentationml/2006/main">
  <p:tag name="MH" val="20160220202554"/>
  <p:tag name="MH_LIBRARY" val="GRAPHIC"/>
  <p:tag name="MH_ORDER" val="文本框 2"/>
</p:tagLst>
</file>

<file path=ppt/tags/tag6.xml><?xml version="1.0" encoding="utf-8"?>
<p:tagLst xmlns:p="http://schemas.openxmlformats.org/presentationml/2006/main">
  <p:tag name="MH" val="20160220202554"/>
  <p:tag name="MH_LIBRARY" val="GRAPHIC"/>
  <p:tag name="MH_ORDER" val="Straight Connector 6"/>
</p:tagLst>
</file>

<file path=ppt/tags/tag7.xml><?xml version="1.0" encoding="utf-8"?>
<p:tagLst xmlns:p="http://schemas.openxmlformats.org/presentationml/2006/main">
  <p:tag name="MH" val="20160220202554"/>
  <p:tag name="MH_LIBRARY" val="GRAPHIC"/>
  <p:tag name="MH_ORDER" val="文本框 11"/>
</p:tagLst>
</file>

<file path=ppt/tags/tag8.xml><?xml version="1.0" encoding="utf-8"?>
<p:tagLst xmlns:p="http://schemas.openxmlformats.org/presentationml/2006/main">
  <p:tag name="MH" val="20160220202554"/>
  <p:tag name="MH_LIBRARY" val="GRAPHIC"/>
  <p:tag name="MH_ORDER" val="文本框 8"/>
</p:tagLst>
</file>

<file path=ppt/tags/tag9.xml><?xml version="1.0" encoding="utf-8"?>
<p:tagLst xmlns:p="http://schemas.openxmlformats.org/presentationml/2006/main">
  <p:tag name="KSO_WM_UNIT_TABLE_BEAUTIFY" val="smartTable{e74e2246-8c9b-4c9c-bdc0-3dce741b434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7408</Words>
  <Application>WPS 演示</Application>
  <PresentationFormat>全屏显示(16:9)</PresentationFormat>
  <Paragraphs>1400</Paragraphs>
  <Slides>54</Slides>
  <Notes>19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54</vt:i4>
      </vt:variant>
    </vt:vector>
  </HeadingPairs>
  <TitlesOfParts>
    <vt:vector size="71" baseType="lpstr">
      <vt:lpstr>Arial</vt:lpstr>
      <vt:lpstr>宋体</vt:lpstr>
      <vt:lpstr>Wingdings</vt:lpstr>
      <vt:lpstr>微软雅黑</vt:lpstr>
      <vt:lpstr>等线</vt:lpstr>
      <vt:lpstr>Times New Roman</vt:lpstr>
      <vt:lpstr>Calibri</vt:lpstr>
      <vt:lpstr>Georgia</vt:lpstr>
      <vt:lpstr>Arial Black</vt:lpstr>
      <vt:lpstr>Arial Unicode MS</vt:lpstr>
      <vt:lpstr>楷体</vt:lpstr>
      <vt:lpstr>Times New Roman</vt:lpstr>
      <vt:lpstr>Wingdings</vt:lpstr>
      <vt:lpstr>Office 主题</vt:lpstr>
      <vt:lpstr>CaxaDraft.Document</vt:lpstr>
      <vt:lpstr>CaxaDraft.Document</vt:lpstr>
      <vt:lpstr>CaxaDraft.Document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zhenghaozhong</dc:creator>
  <cp:lastModifiedBy>liuaimin</cp:lastModifiedBy>
  <cp:revision>262</cp:revision>
  <dcterms:created xsi:type="dcterms:W3CDTF">2018-01-31T06:15:00Z</dcterms:created>
  <dcterms:modified xsi:type="dcterms:W3CDTF">2023-03-23T00:26:50Z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  <property fmtid="{D5CDD505-2E9C-101B-9397-08002B2CF9AE}" pid="3" name="ICV">
    <vt:lpwstr>3C13CCE3FFC6497B9B38C90FDA20639B</vt:lpwstr>
  </property>
</Properties>
</file>