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30"/>
  </p:notesMasterIdLst>
  <p:handoutMasterIdLst>
    <p:handoutMasterId r:id="rId31"/>
  </p:handoutMasterIdLst>
  <p:sldIdLst>
    <p:sldId id="256" r:id="rId2"/>
    <p:sldId id="327" r:id="rId3"/>
    <p:sldId id="389" r:id="rId4"/>
    <p:sldId id="394" r:id="rId5"/>
    <p:sldId id="393" r:id="rId6"/>
    <p:sldId id="390" r:id="rId7"/>
    <p:sldId id="395" r:id="rId8"/>
    <p:sldId id="396" r:id="rId9"/>
    <p:sldId id="397" r:id="rId10"/>
    <p:sldId id="398" r:id="rId11"/>
    <p:sldId id="399" r:id="rId12"/>
    <p:sldId id="400" r:id="rId13"/>
    <p:sldId id="401" r:id="rId14"/>
    <p:sldId id="402" r:id="rId15"/>
    <p:sldId id="403" r:id="rId16"/>
    <p:sldId id="404" r:id="rId17"/>
    <p:sldId id="391" r:id="rId18"/>
    <p:sldId id="405" r:id="rId19"/>
    <p:sldId id="406" r:id="rId20"/>
    <p:sldId id="407" r:id="rId21"/>
    <p:sldId id="408" r:id="rId22"/>
    <p:sldId id="409" r:id="rId23"/>
    <p:sldId id="410" r:id="rId24"/>
    <p:sldId id="392" r:id="rId25"/>
    <p:sldId id="412" r:id="rId26"/>
    <p:sldId id="411" r:id="rId27"/>
    <p:sldId id="413" r:id="rId28"/>
    <p:sldId id="328" r:id="rId29"/>
  </p:sldIdLst>
  <p:sldSz cx="9144000" cy="5143500" type="screen16x9"/>
  <p:notesSz cx="7010400" cy="9296400"/>
  <p:defaultTextStyle>
    <a:defPPr>
      <a:defRPr lang="en-US"/>
    </a:defPPr>
    <a:lvl1pPr algn="l" rtl="0" fontAlgn="base">
      <a:lnSpc>
        <a:spcPct val="80000"/>
      </a:lnSpc>
      <a:spcBef>
        <a:spcPct val="0"/>
      </a:spcBef>
      <a:spcAft>
        <a:spcPct val="0"/>
      </a:spcAft>
      <a:defRPr sz="3200" kern="1200">
        <a:solidFill>
          <a:srgbClr val="CC0000"/>
        </a:solidFill>
        <a:latin typeface="Arial Narrow" panose="020B0606020202030204" charset="0"/>
        <a:ea typeface="MS PGothic" panose="020B0600070205080204" charset="-128"/>
        <a:cs typeface="MS PGothic" panose="020B0600070205080204" charset="-128"/>
      </a:defRPr>
    </a:lvl1pPr>
    <a:lvl2pPr marL="457200" algn="l" rtl="0" fontAlgn="base">
      <a:lnSpc>
        <a:spcPct val="80000"/>
      </a:lnSpc>
      <a:spcBef>
        <a:spcPct val="0"/>
      </a:spcBef>
      <a:spcAft>
        <a:spcPct val="0"/>
      </a:spcAft>
      <a:defRPr sz="3200" kern="1200">
        <a:solidFill>
          <a:srgbClr val="CC0000"/>
        </a:solidFill>
        <a:latin typeface="Arial Narrow" panose="020B0606020202030204" charset="0"/>
        <a:ea typeface="MS PGothic" panose="020B0600070205080204" charset="-128"/>
        <a:cs typeface="MS PGothic" panose="020B0600070205080204" charset="-128"/>
      </a:defRPr>
    </a:lvl2pPr>
    <a:lvl3pPr marL="914400" algn="l" rtl="0" fontAlgn="base">
      <a:lnSpc>
        <a:spcPct val="80000"/>
      </a:lnSpc>
      <a:spcBef>
        <a:spcPct val="0"/>
      </a:spcBef>
      <a:spcAft>
        <a:spcPct val="0"/>
      </a:spcAft>
      <a:defRPr sz="3200" kern="1200">
        <a:solidFill>
          <a:srgbClr val="CC0000"/>
        </a:solidFill>
        <a:latin typeface="Arial Narrow" panose="020B0606020202030204" charset="0"/>
        <a:ea typeface="MS PGothic" panose="020B0600070205080204" charset="-128"/>
        <a:cs typeface="MS PGothic" panose="020B0600070205080204" charset="-128"/>
      </a:defRPr>
    </a:lvl3pPr>
    <a:lvl4pPr marL="1371600" algn="l" rtl="0" fontAlgn="base">
      <a:lnSpc>
        <a:spcPct val="80000"/>
      </a:lnSpc>
      <a:spcBef>
        <a:spcPct val="0"/>
      </a:spcBef>
      <a:spcAft>
        <a:spcPct val="0"/>
      </a:spcAft>
      <a:defRPr sz="3200" kern="1200">
        <a:solidFill>
          <a:srgbClr val="CC0000"/>
        </a:solidFill>
        <a:latin typeface="Arial Narrow" panose="020B0606020202030204" charset="0"/>
        <a:ea typeface="MS PGothic" panose="020B0600070205080204" charset="-128"/>
        <a:cs typeface="MS PGothic" panose="020B0600070205080204" charset="-128"/>
      </a:defRPr>
    </a:lvl4pPr>
    <a:lvl5pPr marL="1828800" algn="l" rtl="0" fontAlgn="base">
      <a:lnSpc>
        <a:spcPct val="80000"/>
      </a:lnSpc>
      <a:spcBef>
        <a:spcPct val="0"/>
      </a:spcBef>
      <a:spcAft>
        <a:spcPct val="0"/>
      </a:spcAft>
      <a:defRPr sz="3200" kern="1200">
        <a:solidFill>
          <a:srgbClr val="CC0000"/>
        </a:solidFill>
        <a:latin typeface="Arial Narrow" panose="020B0606020202030204" charset="0"/>
        <a:ea typeface="MS PGothic" panose="020B0600070205080204" charset="-128"/>
        <a:cs typeface="MS PGothic" panose="020B0600070205080204" charset="-128"/>
      </a:defRPr>
    </a:lvl5pPr>
    <a:lvl6pPr marL="2286000" algn="l" defTabSz="457200" rtl="0" eaLnBrk="1" latinLnBrk="0" hangingPunct="1">
      <a:defRPr sz="3200" kern="1200">
        <a:solidFill>
          <a:srgbClr val="CC0000"/>
        </a:solidFill>
        <a:latin typeface="Arial Narrow" panose="020B0606020202030204" charset="0"/>
        <a:ea typeface="MS PGothic" panose="020B0600070205080204" charset="-128"/>
        <a:cs typeface="MS PGothic" panose="020B0600070205080204" charset="-128"/>
      </a:defRPr>
    </a:lvl6pPr>
    <a:lvl7pPr marL="2743200" algn="l" defTabSz="457200" rtl="0" eaLnBrk="1" latinLnBrk="0" hangingPunct="1">
      <a:defRPr sz="3200" kern="1200">
        <a:solidFill>
          <a:srgbClr val="CC0000"/>
        </a:solidFill>
        <a:latin typeface="Arial Narrow" panose="020B0606020202030204" charset="0"/>
        <a:ea typeface="MS PGothic" panose="020B0600070205080204" charset="-128"/>
        <a:cs typeface="MS PGothic" panose="020B0600070205080204" charset="-128"/>
      </a:defRPr>
    </a:lvl7pPr>
    <a:lvl8pPr marL="3200400" algn="l" defTabSz="457200" rtl="0" eaLnBrk="1" latinLnBrk="0" hangingPunct="1">
      <a:defRPr sz="3200" kern="1200">
        <a:solidFill>
          <a:srgbClr val="CC0000"/>
        </a:solidFill>
        <a:latin typeface="Arial Narrow" panose="020B0606020202030204" charset="0"/>
        <a:ea typeface="MS PGothic" panose="020B0600070205080204" charset="-128"/>
        <a:cs typeface="MS PGothic" panose="020B0600070205080204" charset="-128"/>
      </a:defRPr>
    </a:lvl8pPr>
    <a:lvl9pPr marL="3657600" algn="l" defTabSz="457200" rtl="0" eaLnBrk="1" latinLnBrk="0" hangingPunct="1">
      <a:defRPr sz="3200" kern="1200">
        <a:solidFill>
          <a:srgbClr val="CC0000"/>
        </a:solidFill>
        <a:latin typeface="Arial Narrow" panose="020B0606020202030204" charset="0"/>
        <a:ea typeface="MS PGothic" panose="020B0600070205080204" charset="-128"/>
        <a:cs typeface="MS PGothic" panose="020B0600070205080204" charset="-128"/>
      </a:defRPr>
    </a:lvl9pPr>
  </p:defaultTextStyle>
  <p:extLst>
    <p:ext uri="{EFAFB233-063F-42B5-8137-9DF3F51BA10A}">
      <p15:sldGuideLst xmlns:p15="http://schemas.microsoft.com/office/powerpoint/2012/main">
        <p15:guide id="1" orient="horz" pos="-239">
          <p15:clr>
            <a:srgbClr val="A4A3A4"/>
          </p15:clr>
        </p15:guide>
        <p15:guide id="2" pos="256">
          <p15:clr>
            <a:srgbClr val="A4A3A4"/>
          </p15:clr>
        </p15:guide>
      </p15:sldGuideLst>
    </p:ext>
    <p:ext uri="{2D200454-40CA-4A62-9FC3-DE9A4176ACB9}">
      <p15:notesGuideLst xmlns:p15="http://schemas.microsoft.com/office/powerpoint/2012/main">
        <p15:guide id="1" orient="horz" pos="2778">
          <p15:clr>
            <a:srgbClr val="A4A3A4"/>
          </p15:clr>
        </p15:guide>
        <p15:guide id="2" pos="219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74747"/>
    <a:srgbClr val="4C6BA3"/>
    <a:srgbClr val="183AA8"/>
    <a:srgbClr val="E60F34"/>
    <a:srgbClr val="124198"/>
    <a:srgbClr val="000000"/>
    <a:srgbClr val="FFFFFF"/>
    <a:srgbClr val="FF0701"/>
    <a:srgbClr val="FF7F00"/>
    <a:srgbClr val="FF81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8160" autoAdjust="0"/>
  </p:normalViewPr>
  <p:slideViewPr>
    <p:cSldViewPr>
      <p:cViewPr>
        <p:scale>
          <a:sx n="75" d="100"/>
          <a:sy n="75" d="100"/>
        </p:scale>
        <p:origin x="1108" y="668"/>
      </p:cViewPr>
      <p:guideLst>
        <p:guide orient="horz" pos="-239"/>
        <p:guide pos="2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0" d="100"/>
          <a:sy n="70" d="100"/>
        </p:scale>
        <p:origin x="-2508" y="642"/>
      </p:cViewPr>
      <p:guideLst>
        <p:guide orient="horz" pos="2778"/>
        <p:guide pos="219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29579;&#27427;&#27427;\A01&#35268;&#21010;&#37096;\W-07&#20844;&#21496;&#26679;&#20876;&#12289;&#23459;&#20256;&#36164;&#26009;\&#19994;&#32489;\PPT&#29992;&#19994;&#32489;.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75"/>
      <c:rotY val="0"/>
      <c:rAngAx val="0"/>
    </c:view3D>
    <c:floor>
      <c:thickness val="0"/>
    </c:floor>
    <c:sideWall>
      <c:thickness val="0"/>
    </c:sideWall>
    <c:backWall>
      <c:thickness val="0"/>
    </c:backWall>
    <c:plotArea>
      <c:layout/>
      <c:pie3DChart>
        <c:varyColors val="1"/>
        <c:ser>
          <c:idx val="0"/>
          <c:order val="0"/>
          <c:explosion val="25"/>
          <c:cat>
            <c:strRef>
              <c:f>Sheet2!$B$4:$B$5</c:f>
              <c:strCache>
                <c:ptCount val="2"/>
                <c:pt idx="0">
                  <c:v>TYD电容式电压互感器</c:v>
                </c:pt>
                <c:pt idx="1">
                  <c:v>其他电流和电压互感器</c:v>
                </c:pt>
              </c:strCache>
            </c:strRef>
          </c:cat>
          <c:val>
            <c:numRef>
              <c:f>Sheet2!$C$4:$C$5</c:f>
              <c:numCache>
                <c:formatCode>0%</c:formatCode>
                <c:ptCount val="2"/>
                <c:pt idx="0">
                  <c:v>0.25</c:v>
                </c:pt>
                <c:pt idx="1">
                  <c:v>0.75000000000000144</c:v>
                </c:pt>
              </c:numCache>
            </c:numRef>
          </c:val>
          <c:extLst>
            <c:ext xmlns:c16="http://schemas.microsoft.com/office/drawing/2014/chart" uri="{C3380CC4-5D6E-409C-BE32-E72D297353CC}">
              <c16:uniqueId val="{00000000-7221-4416-BF8A-B4252B4715EF}"/>
            </c:ext>
          </c:extLst>
        </c:ser>
        <c:dLbls>
          <c:showLegendKey val="0"/>
          <c:showVal val="0"/>
          <c:showCatName val="0"/>
          <c:showSerName val="0"/>
          <c:showPercent val="0"/>
          <c:showBubbleSize val="0"/>
          <c:showLeaderLines val="1"/>
        </c:dLbls>
      </c:pie3DChart>
    </c:plotArea>
    <c:legend>
      <c:legendPos val="r"/>
      <c:overlay val="0"/>
    </c:legend>
    <c:plotVisOnly val="1"/>
    <c:dispBlanksAs val="zero"/>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1"/>
          <c:order val="1"/>
          <c:tx>
            <c:strRef>
              <c:f>年订单量及生产能力!$A$5</c:f>
              <c:strCache>
                <c:ptCount val="1"/>
                <c:pt idx="0">
                  <c:v>金额（万元）</c:v>
                </c:pt>
              </c:strCache>
            </c:strRef>
          </c:tx>
          <c:spPr>
            <a:solidFill>
              <a:srgbClr val="0070C0"/>
            </a:solidFill>
          </c:spPr>
          <c:invertIfNegative val="0"/>
          <c:cat>
            <c:numRef>
              <c:f>年订单量及生产能力!$B$3:$I$3</c:f>
              <c:numCache>
                <c:formatCode>General</c:formatCode>
                <c:ptCount val="8"/>
                <c:pt idx="0">
                  <c:v>2004</c:v>
                </c:pt>
                <c:pt idx="1">
                  <c:v>2012</c:v>
                </c:pt>
                <c:pt idx="2">
                  <c:v>2013</c:v>
                </c:pt>
                <c:pt idx="3">
                  <c:v>2014</c:v>
                </c:pt>
                <c:pt idx="4">
                  <c:v>2015</c:v>
                </c:pt>
                <c:pt idx="5">
                  <c:v>2016</c:v>
                </c:pt>
                <c:pt idx="6">
                  <c:v>2017</c:v>
                </c:pt>
                <c:pt idx="7">
                  <c:v>2018</c:v>
                </c:pt>
              </c:numCache>
            </c:numRef>
          </c:cat>
          <c:val>
            <c:numRef>
              <c:f>年订单量及生产能力!$B$5:$I$5</c:f>
              <c:numCache>
                <c:formatCode>General</c:formatCode>
                <c:ptCount val="8"/>
                <c:pt idx="0">
                  <c:v>4000</c:v>
                </c:pt>
                <c:pt idx="1">
                  <c:v>40000</c:v>
                </c:pt>
                <c:pt idx="2">
                  <c:v>46000</c:v>
                </c:pt>
                <c:pt idx="3">
                  <c:v>49000</c:v>
                </c:pt>
                <c:pt idx="4">
                  <c:v>46500</c:v>
                </c:pt>
                <c:pt idx="5">
                  <c:v>55000</c:v>
                </c:pt>
                <c:pt idx="6">
                  <c:v>53300</c:v>
                </c:pt>
                <c:pt idx="7">
                  <c:v>64524</c:v>
                </c:pt>
              </c:numCache>
            </c:numRef>
          </c:val>
          <c:extLst>
            <c:ext xmlns:c16="http://schemas.microsoft.com/office/drawing/2014/chart" uri="{C3380CC4-5D6E-409C-BE32-E72D297353CC}">
              <c16:uniqueId val="{00000000-8FF3-417E-B90B-4A368AE6A477}"/>
            </c:ext>
          </c:extLst>
        </c:ser>
        <c:dLbls>
          <c:showLegendKey val="0"/>
          <c:showVal val="0"/>
          <c:showCatName val="0"/>
          <c:showSerName val="0"/>
          <c:showPercent val="0"/>
          <c:showBubbleSize val="0"/>
        </c:dLbls>
        <c:gapWidth val="150"/>
        <c:axId val="73022080"/>
        <c:axId val="76738944"/>
      </c:barChart>
      <c:lineChart>
        <c:grouping val="standard"/>
        <c:varyColors val="0"/>
        <c:ser>
          <c:idx val="0"/>
          <c:order val="0"/>
          <c:tx>
            <c:strRef>
              <c:f>年订单量及生产能力!$A$4</c:f>
              <c:strCache>
                <c:ptCount val="1"/>
                <c:pt idx="0">
                  <c:v>数量（台）</c:v>
                </c:pt>
              </c:strCache>
            </c:strRef>
          </c:tx>
          <c:spPr>
            <a:ln>
              <a:solidFill>
                <a:srgbClr val="C00000"/>
              </a:solidFill>
            </a:ln>
          </c:spPr>
          <c:marker>
            <c:symbol val="x"/>
            <c:size val="5"/>
            <c:spPr>
              <a:solidFill>
                <a:srgbClr val="C00000"/>
              </a:solidFill>
            </c:spPr>
          </c:marker>
          <c:cat>
            <c:numRef>
              <c:f>年订单量及生产能力!$B$3:$I$3</c:f>
              <c:numCache>
                <c:formatCode>General</c:formatCode>
                <c:ptCount val="8"/>
                <c:pt idx="0">
                  <c:v>2004</c:v>
                </c:pt>
                <c:pt idx="1">
                  <c:v>2012</c:v>
                </c:pt>
                <c:pt idx="2">
                  <c:v>2013</c:v>
                </c:pt>
                <c:pt idx="3">
                  <c:v>2014</c:v>
                </c:pt>
                <c:pt idx="4">
                  <c:v>2015</c:v>
                </c:pt>
                <c:pt idx="5">
                  <c:v>2016</c:v>
                </c:pt>
                <c:pt idx="6">
                  <c:v>2017</c:v>
                </c:pt>
                <c:pt idx="7">
                  <c:v>2018</c:v>
                </c:pt>
              </c:numCache>
            </c:numRef>
          </c:cat>
          <c:val>
            <c:numRef>
              <c:f>年订单量及生产能力!$B$4:$I$4</c:f>
              <c:numCache>
                <c:formatCode>General</c:formatCode>
                <c:ptCount val="8"/>
                <c:pt idx="0">
                  <c:v>1800</c:v>
                </c:pt>
                <c:pt idx="1">
                  <c:v>14000</c:v>
                </c:pt>
                <c:pt idx="2">
                  <c:v>16000</c:v>
                </c:pt>
                <c:pt idx="3">
                  <c:v>17800</c:v>
                </c:pt>
                <c:pt idx="4">
                  <c:v>16000</c:v>
                </c:pt>
                <c:pt idx="5">
                  <c:v>19000</c:v>
                </c:pt>
                <c:pt idx="6">
                  <c:v>21200</c:v>
                </c:pt>
                <c:pt idx="7">
                  <c:v>24000</c:v>
                </c:pt>
              </c:numCache>
            </c:numRef>
          </c:val>
          <c:smooth val="0"/>
          <c:extLst>
            <c:ext xmlns:c16="http://schemas.microsoft.com/office/drawing/2014/chart" uri="{C3380CC4-5D6E-409C-BE32-E72D297353CC}">
              <c16:uniqueId val="{00000001-8FF3-417E-B90B-4A368AE6A477}"/>
            </c:ext>
          </c:extLst>
        </c:ser>
        <c:dLbls>
          <c:showLegendKey val="0"/>
          <c:showVal val="0"/>
          <c:showCatName val="0"/>
          <c:showSerName val="0"/>
          <c:showPercent val="0"/>
          <c:showBubbleSize val="0"/>
        </c:dLbls>
        <c:marker val="1"/>
        <c:smooth val="0"/>
        <c:axId val="76742016"/>
        <c:axId val="76740480"/>
      </c:lineChart>
      <c:catAx>
        <c:axId val="73022080"/>
        <c:scaling>
          <c:orientation val="minMax"/>
        </c:scaling>
        <c:delete val="0"/>
        <c:axPos val="b"/>
        <c:numFmt formatCode="General" sourceLinked="1"/>
        <c:majorTickMark val="out"/>
        <c:minorTickMark val="out"/>
        <c:tickLblPos val="nextTo"/>
        <c:crossAx val="76738944"/>
        <c:crosses val="autoZero"/>
        <c:auto val="1"/>
        <c:lblAlgn val="ctr"/>
        <c:lblOffset val="100"/>
        <c:noMultiLvlLbl val="0"/>
      </c:catAx>
      <c:valAx>
        <c:axId val="76738944"/>
        <c:scaling>
          <c:orientation val="minMax"/>
          <c:max val="70000"/>
          <c:min val="0"/>
        </c:scaling>
        <c:delete val="0"/>
        <c:axPos val="l"/>
        <c:majorGridlines/>
        <c:numFmt formatCode="General" sourceLinked="1"/>
        <c:majorTickMark val="out"/>
        <c:minorTickMark val="out"/>
        <c:tickLblPos val="nextTo"/>
        <c:crossAx val="73022080"/>
        <c:crosses val="autoZero"/>
        <c:crossBetween val="between"/>
        <c:majorUnit val="10000"/>
        <c:minorUnit val="2400"/>
      </c:valAx>
      <c:valAx>
        <c:axId val="76740480"/>
        <c:scaling>
          <c:orientation val="minMax"/>
        </c:scaling>
        <c:delete val="0"/>
        <c:axPos val="r"/>
        <c:numFmt formatCode="General" sourceLinked="1"/>
        <c:majorTickMark val="out"/>
        <c:minorTickMark val="none"/>
        <c:tickLblPos val="nextTo"/>
        <c:crossAx val="76742016"/>
        <c:crosses val="max"/>
        <c:crossBetween val="between"/>
      </c:valAx>
      <c:catAx>
        <c:axId val="76742016"/>
        <c:scaling>
          <c:orientation val="minMax"/>
        </c:scaling>
        <c:delete val="1"/>
        <c:axPos val="b"/>
        <c:numFmt formatCode="General" sourceLinked="1"/>
        <c:majorTickMark val="out"/>
        <c:minorTickMark val="none"/>
        <c:tickLblPos val="nextTo"/>
        <c:crossAx val="76740480"/>
        <c:crosses val="autoZero"/>
        <c:auto val="1"/>
        <c:lblAlgn val="ctr"/>
        <c:lblOffset val="100"/>
        <c:noMultiLvlLbl val="0"/>
      </c:catAx>
    </c:plotArea>
    <c:legend>
      <c:legendPos val="r"/>
      <c:overlay val="0"/>
    </c:legend>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0.39685</cdr:x>
      <cdr:y>0.27361</cdr:y>
    </cdr:from>
    <cdr:to>
      <cdr:x>0.55852</cdr:x>
      <cdr:y>0.3928</cdr:y>
    </cdr:to>
    <cdr:sp macro="" textlink="">
      <cdr:nvSpPr>
        <cdr:cNvPr id="2" name="TextBox 1"/>
        <cdr:cNvSpPr txBox="1"/>
      </cdr:nvSpPr>
      <cdr:spPr>
        <a:xfrm xmlns:a="http://schemas.openxmlformats.org/drawingml/2006/main">
          <a:off x="1228498" y="635907"/>
          <a:ext cx="500458"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p xmlns:a="http://schemas.openxmlformats.org/drawingml/2006/main">
          <a:r>
            <a:rPr lang="en-US" altLang="zh-CN" sz="1200" dirty="0">
              <a:solidFill>
                <a:schemeClr val="tx1">
                  <a:lumMod val="85000"/>
                  <a:lumOff val="15000"/>
                </a:schemeClr>
              </a:solidFill>
            </a:rPr>
            <a:t>25%</a:t>
          </a:r>
          <a:endParaRPr lang="zh-CN" altLang="en-US" sz="1200" dirty="0">
            <a:solidFill>
              <a:schemeClr val="tx1">
                <a:lumMod val="85000"/>
                <a:lumOff val="15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sz="800" dirty="0">
              <a:solidFill>
                <a:srgbClr val="808080"/>
              </a:solidFill>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6EABADD-5C5B-464D-8ABA-C2EB27A16069}" type="datetimeFigureOut">
              <a:rPr lang="en-US" sz="800" smtClean="0">
                <a:solidFill>
                  <a:srgbClr val="808080"/>
                </a:solidFill>
              </a:rPr>
              <a:pPr/>
              <a:t>11/26/2019</a:t>
            </a:fld>
            <a:endParaRPr lang="en-US" sz="800">
              <a:solidFill>
                <a:srgbClr val="808080"/>
              </a:solidFill>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sz="800">
              <a:solidFill>
                <a:srgbClr val="808080"/>
              </a:solidFill>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93F4099-6FC9-5142-A460-BCC6ADF42FE2}" type="slidenum">
              <a:rPr lang="en-US" sz="800" smtClean="0">
                <a:solidFill>
                  <a:srgbClr val="808080"/>
                </a:solidFill>
              </a:rPr>
              <a:pPr/>
              <a:t>‹#›</a:t>
            </a:fld>
            <a:endParaRPr lang="en-US" sz="800">
              <a:solidFill>
                <a:srgbClr val="808080"/>
              </a:solidFill>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5138"/>
          </a:xfrm>
          <a:prstGeom prst="rect">
            <a:avLst/>
          </a:prstGeom>
          <a:noFill/>
          <a:ln w="9525">
            <a:noFill/>
            <a:miter lim="800000"/>
          </a:ln>
          <a:effectLst/>
        </p:spPr>
        <p:txBody>
          <a:bodyPr vert="horz" wrap="square" lIns="93177" tIns="46589" rIns="93177" bIns="46589" numCol="1" anchor="t" anchorCtr="0" compatLnSpc="1"/>
          <a:lstStyle>
            <a:lvl1pPr defTabSz="931545" eaLnBrk="0" hangingPunct="0">
              <a:lnSpc>
                <a:spcPct val="100000"/>
              </a:lnSpc>
              <a:defRPr sz="800">
                <a:solidFill>
                  <a:schemeClr val="bg2"/>
                </a:solidFill>
                <a:latin typeface="Arial" panose="020B0604020202020204" pitchFamily="34" charset="0"/>
              </a:defRPr>
            </a:lvl1pPr>
          </a:lstStyle>
          <a:p>
            <a:pPr>
              <a:defRPr/>
            </a:pPr>
            <a:endParaRPr lang="en-US"/>
          </a:p>
        </p:txBody>
      </p:sp>
      <p:sp>
        <p:nvSpPr>
          <p:cNvPr id="7171" name="Rectangle 3"/>
          <p:cNvSpPr>
            <a:spLocks noGrp="1" noChangeArrowheads="1"/>
          </p:cNvSpPr>
          <p:nvPr>
            <p:ph type="dt" idx="1"/>
          </p:nvPr>
        </p:nvSpPr>
        <p:spPr bwMode="auto">
          <a:xfrm>
            <a:off x="3970338" y="0"/>
            <a:ext cx="3038475" cy="465138"/>
          </a:xfrm>
          <a:prstGeom prst="rect">
            <a:avLst/>
          </a:prstGeom>
          <a:noFill/>
          <a:ln w="9525">
            <a:noFill/>
            <a:miter lim="800000"/>
          </a:ln>
          <a:effectLst/>
        </p:spPr>
        <p:txBody>
          <a:bodyPr vert="horz" wrap="square" lIns="93177" tIns="46589" rIns="93177" bIns="46589" numCol="1" anchor="t" anchorCtr="0" compatLnSpc="1"/>
          <a:lstStyle>
            <a:lvl1pPr algn="r" defTabSz="931545" eaLnBrk="0" hangingPunct="0">
              <a:lnSpc>
                <a:spcPct val="100000"/>
              </a:lnSpc>
              <a:defRPr sz="800">
                <a:solidFill>
                  <a:schemeClr val="bg2"/>
                </a:solidFill>
                <a:latin typeface="Arial" panose="020B0604020202020204" pitchFamily="34" charset="0"/>
              </a:defRPr>
            </a:lvl1pPr>
          </a:lstStyle>
          <a:p>
            <a:pPr>
              <a:defRPr/>
            </a:pPr>
            <a:endParaRPr lang="en-US" dirty="0"/>
          </a:p>
        </p:txBody>
      </p:sp>
      <p:sp>
        <p:nvSpPr>
          <p:cNvPr id="11268"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ln>
        </p:spPr>
      </p:sp>
      <p:sp>
        <p:nvSpPr>
          <p:cNvPr id="7173" name="Rectangle 5"/>
          <p:cNvSpPr>
            <a:spLocks noGrp="1" noChangeArrowheads="1"/>
          </p:cNvSpPr>
          <p:nvPr>
            <p:ph type="body" sz="quarter" idx="3"/>
          </p:nvPr>
        </p:nvSpPr>
        <p:spPr bwMode="auto">
          <a:xfrm>
            <a:off x="1142999" y="4416425"/>
            <a:ext cx="4724401" cy="4183063"/>
          </a:xfrm>
          <a:prstGeom prst="rect">
            <a:avLst/>
          </a:prstGeom>
          <a:noFill/>
          <a:ln w="9525">
            <a:noFill/>
            <a:miter lim="800000"/>
          </a:ln>
          <a:effectLst/>
        </p:spPr>
        <p:txBody>
          <a:bodyPr vert="horz" wrap="square" lIns="93177" tIns="46589" rIns="93177" bIns="46589" numCol="1" anchor="t" anchorCtr="0" compatLnSpc="1"/>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74" name="Rectangle 6"/>
          <p:cNvSpPr>
            <a:spLocks noGrp="1" noChangeArrowheads="1"/>
          </p:cNvSpPr>
          <p:nvPr>
            <p:ph type="ftr" sz="quarter" idx="4"/>
          </p:nvPr>
        </p:nvSpPr>
        <p:spPr bwMode="auto">
          <a:xfrm>
            <a:off x="0" y="8829675"/>
            <a:ext cx="3038475" cy="465138"/>
          </a:xfrm>
          <a:prstGeom prst="rect">
            <a:avLst/>
          </a:prstGeom>
          <a:noFill/>
          <a:ln w="9525">
            <a:noFill/>
            <a:miter lim="800000"/>
          </a:ln>
          <a:effectLst/>
        </p:spPr>
        <p:txBody>
          <a:bodyPr vert="horz" wrap="square" lIns="93177" tIns="46589" rIns="93177" bIns="46589" numCol="1" anchor="b" anchorCtr="0" compatLnSpc="1"/>
          <a:lstStyle>
            <a:lvl1pPr defTabSz="931545" eaLnBrk="0" hangingPunct="0">
              <a:lnSpc>
                <a:spcPct val="100000"/>
              </a:lnSpc>
              <a:defRPr sz="800">
                <a:solidFill>
                  <a:schemeClr val="bg2"/>
                </a:solidFill>
                <a:latin typeface="Arial" panose="020B0604020202020204" pitchFamily="34" charset="0"/>
              </a:defRPr>
            </a:lvl1pPr>
          </a:lstStyle>
          <a:p>
            <a:pPr>
              <a:defRPr/>
            </a:pPr>
            <a:endParaRPr lang="en-US"/>
          </a:p>
        </p:txBody>
      </p:sp>
      <p:sp>
        <p:nvSpPr>
          <p:cNvPr id="7175" name="Rectangle 7"/>
          <p:cNvSpPr>
            <a:spLocks noGrp="1" noChangeArrowheads="1"/>
          </p:cNvSpPr>
          <p:nvPr>
            <p:ph type="sldNum" sz="quarter" idx="5"/>
          </p:nvPr>
        </p:nvSpPr>
        <p:spPr bwMode="auto">
          <a:xfrm>
            <a:off x="3970338" y="8829675"/>
            <a:ext cx="3038475" cy="465138"/>
          </a:xfrm>
          <a:prstGeom prst="rect">
            <a:avLst/>
          </a:prstGeom>
          <a:noFill/>
          <a:ln w="9525">
            <a:noFill/>
            <a:miter lim="800000"/>
          </a:ln>
          <a:effectLst/>
        </p:spPr>
        <p:txBody>
          <a:bodyPr vert="horz" wrap="square" lIns="93177" tIns="46589" rIns="93177" bIns="46589" numCol="1" anchor="b" anchorCtr="0" compatLnSpc="1"/>
          <a:lstStyle>
            <a:lvl1pPr algn="r" defTabSz="931545" eaLnBrk="0" hangingPunct="0">
              <a:lnSpc>
                <a:spcPct val="100000"/>
              </a:lnSpc>
              <a:defRPr sz="800">
                <a:solidFill>
                  <a:schemeClr val="bg2"/>
                </a:solidFill>
                <a:latin typeface="Arial" panose="020B0604020202020204" pitchFamily="34" charset="0"/>
              </a:defRPr>
            </a:lvl1pPr>
          </a:lstStyle>
          <a:p>
            <a:pPr>
              <a:defRPr/>
            </a:pPr>
            <a:fld id="{A6C28AE9-8240-1642-85A6-FD4DDA375FD7}" type="slidenum">
              <a:rPr lang="en-US" smtClean="0"/>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Arial Narrow" panose="020B0606020202030204"/>
        <a:ea typeface="MS PGothic" panose="020B0600070205080204" charset="-128"/>
        <a:cs typeface="Arial Narrow" panose="020B0606020202030204"/>
      </a:defRPr>
    </a:lvl1pPr>
    <a:lvl2pPr marL="457200" algn="l" rtl="0" eaLnBrk="0" fontAlgn="base" hangingPunct="0">
      <a:spcBef>
        <a:spcPct val="30000"/>
      </a:spcBef>
      <a:spcAft>
        <a:spcPct val="0"/>
      </a:spcAft>
      <a:defRPr sz="1100" kern="1200">
        <a:solidFill>
          <a:schemeClr val="tx1"/>
        </a:solidFill>
        <a:latin typeface="Arial Narrow" panose="020B0606020202030204"/>
        <a:ea typeface="MS PGothic" panose="020B0600070205080204" charset="-128"/>
        <a:cs typeface="Arial Narrow" panose="020B0606020202030204"/>
      </a:defRPr>
    </a:lvl2pPr>
    <a:lvl3pPr marL="914400" algn="l" rtl="0" eaLnBrk="0" fontAlgn="base" hangingPunct="0">
      <a:spcBef>
        <a:spcPct val="30000"/>
      </a:spcBef>
      <a:spcAft>
        <a:spcPct val="0"/>
      </a:spcAft>
      <a:defRPr sz="1100" kern="1200">
        <a:solidFill>
          <a:schemeClr val="tx1"/>
        </a:solidFill>
        <a:latin typeface="Arial Narrow" panose="020B0606020202030204"/>
        <a:ea typeface="MS PGothic" panose="020B0600070205080204" charset="-128"/>
        <a:cs typeface="Arial Narrow" panose="020B0606020202030204"/>
      </a:defRPr>
    </a:lvl3pPr>
    <a:lvl4pPr marL="1371600" algn="l" rtl="0" eaLnBrk="0" fontAlgn="base" hangingPunct="0">
      <a:spcBef>
        <a:spcPct val="30000"/>
      </a:spcBef>
      <a:spcAft>
        <a:spcPct val="0"/>
      </a:spcAft>
      <a:defRPr sz="1100" kern="1200">
        <a:solidFill>
          <a:schemeClr val="tx1"/>
        </a:solidFill>
        <a:latin typeface="Arial Narrow" panose="020B0606020202030204"/>
        <a:ea typeface="MS PGothic" panose="020B0600070205080204" charset="-128"/>
        <a:cs typeface="Arial Narrow" panose="020B0606020202030204"/>
      </a:defRPr>
    </a:lvl4pPr>
    <a:lvl5pPr marL="1828800" algn="l" rtl="0" eaLnBrk="0" fontAlgn="base" hangingPunct="0">
      <a:spcBef>
        <a:spcPct val="30000"/>
      </a:spcBef>
      <a:spcAft>
        <a:spcPct val="0"/>
      </a:spcAft>
      <a:defRPr sz="1100" kern="1200">
        <a:solidFill>
          <a:schemeClr val="tx1"/>
        </a:solidFill>
        <a:latin typeface="Arial Narrow" panose="020B0606020202030204"/>
        <a:ea typeface="MS PGothic" panose="020B0600070205080204" charset="-128"/>
        <a:cs typeface="Arial Narrow" panose="020B0606020202030204"/>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572135" y="4416425"/>
            <a:ext cx="5988685" cy="4183380"/>
          </a:xfrm>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defRPr/>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模板使用指导：</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914400" rtl="0" eaLnBrk="1" fontAlgn="base" latinLnBrk="0" hangingPunct="1">
              <a:lnSpc>
                <a:spcPct val="150000"/>
              </a:lnSpc>
              <a:spcBef>
                <a:spcPct val="0"/>
              </a:spcBef>
              <a:spcAft>
                <a:spcPct val="0"/>
              </a:spcAft>
              <a:buClr>
                <a:srgbClr val="124198"/>
              </a:buClr>
              <a:buSzPct val="60000"/>
              <a:buFont typeface="Arial" panose="020B0604020202020204" pitchFamily="34" charset="0"/>
              <a:buChar char="•"/>
              <a:defRPr/>
            </a:pPr>
            <a:r>
              <a:rPr kumimoji="0" lang="zh-CN" altLang="en-US" sz="1400" b="0" i="0" u="none" strike="noStrike" kern="1200" cap="none" spc="0" normalizeH="0" baseline="0" noProof="0" dirty="0">
                <a:ln>
                  <a:noFill/>
                </a:ln>
                <a:solidFill>
                  <a:srgbClr val="000000">
                    <a:lumMod val="95000"/>
                    <a:lumOff val="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胶片字体：全文统一字体为微软雅黑；页眉标题为一行的字号不大于</a:t>
            </a:r>
            <a:r>
              <a:rPr kumimoji="0" lang="en-US" altLang="zh-CN" sz="1400" b="0" i="0" u="none" strike="noStrike" kern="1200" cap="none" spc="0" normalizeH="0" baseline="0" noProof="0" dirty="0">
                <a:ln>
                  <a:noFill/>
                </a:ln>
                <a:solidFill>
                  <a:srgbClr val="000000">
                    <a:lumMod val="95000"/>
                    <a:lumOff val="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a:t>
            </a:r>
            <a:r>
              <a:rPr kumimoji="0" lang="zh-CN" altLang="en-US" sz="1400" b="0" i="0" u="none" strike="noStrike" kern="1200" cap="none" spc="0" normalizeH="0" baseline="0" noProof="0" dirty="0">
                <a:ln>
                  <a:noFill/>
                </a:ln>
                <a:solidFill>
                  <a:srgbClr val="000000">
                    <a:lumMod val="95000"/>
                    <a:lumOff val="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，加粗；</a:t>
            </a:r>
          </a:p>
          <a:p>
            <a:pPr marL="285750" marR="0" lvl="0" indent="-285750" algn="l" defTabSz="914400" rtl="0" eaLnBrk="1" fontAlgn="base" latinLnBrk="0" hangingPunct="1">
              <a:lnSpc>
                <a:spcPct val="150000"/>
              </a:lnSpc>
              <a:spcBef>
                <a:spcPct val="0"/>
              </a:spcBef>
              <a:spcAft>
                <a:spcPct val="0"/>
              </a:spcAft>
              <a:buClr>
                <a:srgbClr val="124198"/>
              </a:buClr>
              <a:buSzPct val="60000"/>
              <a:buFont typeface="Arial" panose="020B0604020202020204" pitchFamily="34" charset="0"/>
              <a:buChar char="•"/>
              <a:defRPr/>
            </a:pPr>
            <a:r>
              <a:rPr kumimoji="0" lang="zh-CN" altLang="en-US" sz="1400" b="0" i="0" u="none" strike="noStrike" kern="1200" cap="none" spc="0" normalizeH="0" baseline="0" noProof="0" dirty="0">
                <a:ln>
                  <a:noFill/>
                </a:ln>
                <a:solidFill>
                  <a:srgbClr val="000000">
                    <a:lumMod val="95000"/>
                    <a:lumOff val="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正文行间距</a:t>
            </a:r>
            <a:r>
              <a:rPr kumimoji="0" lang="en-US" altLang="zh-CN" sz="1400" b="0" i="0" u="none" strike="noStrike" kern="1200" cap="none" spc="0" normalizeH="0" baseline="0" noProof="0" dirty="0">
                <a:ln>
                  <a:noFill/>
                </a:ln>
                <a:solidFill>
                  <a:srgbClr val="000000">
                    <a:lumMod val="95000"/>
                    <a:lumOff val="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1.5</a:t>
            </a:r>
            <a:r>
              <a:rPr kumimoji="0" lang="zh-CN" altLang="en-US" sz="1400" b="0" i="0" u="none" strike="noStrike" kern="1200" cap="none" spc="0" normalizeH="0" baseline="0" noProof="0" dirty="0">
                <a:ln>
                  <a:noFill/>
                </a:ln>
                <a:solidFill>
                  <a:srgbClr val="000000">
                    <a:lumMod val="95000"/>
                    <a:lumOff val="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倍或以上，字号</a:t>
            </a:r>
            <a:r>
              <a:rPr kumimoji="0" lang="en-US" altLang="zh-CN" sz="1400" b="0" i="0" u="none" strike="noStrike" kern="1200" cap="none" spc="0" normalizeH="0" baseline="0" noProof="0" dirty="0">
                <a:ln>
                  <a:noFill/>
                </a:ln>
                <a:solidFill>
                  <a:srgbClr val="000000">
                    <a:lumMod val="95000"/>
                    <a:lumOff val="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12-18</a:t>
            </a:r>
            <a:r>
              <a:rPr kumimoji="0" lang="zh-CN" altLang="en-US" sz="1400" b="0" i="0" u="none" strike="noStrike" kern="1200" cap="none" spc="0" normalizeH="0" baseline="0" noProof="0" dirty="0">
                <a:ln>
                  <a:noFill/>
                </a:ln>
                <a:solidFill>
                  <a:srgbClr val="000000">
                    <a:lumMod val="95000"/>
                    <a:lumOff val="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之间；</a:t>
            </a:r>
          </a:p>
          <a:p>
            <a:pPr marL="285750" marR="0" lvl="0" indent="-285750" algn="l" defTabSz="914400" rtl="0" eaLnBrk="1" fontAlgn="base" latinLnBrk="0" hangingPunct="1">
              <a:lnSpc>
                <a:spcPct val="150000"/>
              </a:lnSpc>
              <a:spcBef>
                <a:spcPct val="0"/>
              </a:spcBef>
              <a:spcAft>
                <a:spcPct val="0"/>
              </a:spcAft>
              <a:buClr>
                <a:srgbClr val="124198"/>
              </a:buClr>
              <a:buSzPct val="60000"/>
              <a:buFont typeface="Arial" panose="020B0604020202020204" pitchFamily="34" charset="0"/>
              <a:buChar char="•"/>
              <a:defRPr/>
            </a:pPr>
            <a:r>
              <a:rPr kumimoji="0" lang="zh-CN" altLang="en-US" sz="1400" b="0" i="1" u="none" strike="noStrike" kern="1200" cap="none" spc="0" normalizeH="0" baseline="0" noProof="0" dirty="0">
                <a:ln>
                  <a:noFill/>
                </a:ln>
                <a:solidFill>
                  <a:srgbClr val="183AA8"/>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模板样例部分用蓝色斜体字，供编写者替换，播放时删除；</a:t>
            </a:r>
            <a:endParaRPr kumimoji="0" lang="zh-CN" altLang="en-US" sz="1400" b="0" i="1" u="none" strike="noStrike" kern="1200" cap="none" spc="0" normalizeH="0" baseline="0" noProof="0" dirty="0">
              <a:ln>
                <a:noFill/>
              </a:ln>
              <a:solidFill>
                <a:srgbClr val="124198"/>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914400" rtl="0" eaLnBrk="1" fontAlgn="base" latinLnBrk="0" hangingPunct="1">
              <a:lnSpc>
                <a:spcPct val="150000"/>
              </a:lnSpc>
              <a:spcBef>
                <a:spcPct val="0"/>
              </a:spcBef>
              <a:spcAft>
                <a:spcPct val="0"/>
              </a:spcAft>
              <a:buClr>
                <a:srgbClr val="124198"/>
              </a:buClr>
              <a:buSzPct val="60000"/>
              <a:buFont typeface="Arial" panose="020B0604020202020204" pitchFamily="34" charset="0"/>
              <a:buChar char="•"/>
              <a:defRPr/>
            </a:pPr>
            <a:r>
              <a:rPr kumimoji="0" lang="zh-CN" altLang="en-US" sz="1400" b="0" i="0" u="none" strike="noStrike" kern="1200" cap="none" spc="0" normalizeH="0" baseline="0" noProof="0" dirty="0">
                <a:ln>
                  <a:noFill/>
                </a:ln>
                <a:solidFill>
                  <a:srgbClr val="000000">
                    <a:lumMod val="95000"/>
                    <a:lumOff val="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需要强调的内容首选加粗，其次可采用红色、红色加粗，或者用页脚中部文本框提示本页重点项。</a:t>
            </a:r>
          </a:p>
          <a:p>
            <a:pPr marL="285750" marR="0" lvl="0" indent="-285750" algn="l" defTabSz="914400" rtl="0" eaLnBrk="1" fontAlgn="base" latinLnBrk="0" hangingPunct="1">
              <a:lnSpc>
                <a:spcPct val="150000"/>
              </a:lnSpc>
              <a:spcBef>
                <a:spcPct val="0"/>
              </a:spcBef>
              <a:spcAft>
                <a:spcPct val="0"/>
              </a:spcAft>
              <a:buClr>
                <a:srgbClr val="124198"/>
              </a:buClr>
              <a:buSzPct val="60000"/>
              <a:buFont typeface="Arial" panose="020B0604020202020204" pitchFamily="34" charset="0"/>
              <a:buChar char="•"/>
              <a:defRPr/>
            </a:pPr>
            <a:r>
              <a:rPr kumimoji="0" lang="zh-CN" altLang="en-US" sz="1400" b="0" i="0" u="none" strike="noStrike" kern="1200" cap="none" spc="0" normalizeH="0" baseline="0" noProof="0" dirty="0">
                <a:ln>
                  <a:noFill/>
                </a:ln>
                <a:solidFill>
                  <a:srgbClr val="000000">
                    <a:lumMod val="95000"/>
                    <a:lumOff val="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模板信息：</a:t>
            </a:r>
          </a:p>
          <a:p>
            <a:pPr marL="285750" marR="0" lvl="0" indent="-285750" algn="l" defTabSz="914400" rtl="0" eaLnBrk="1" fontAlgn="base" latinLnBrk="0" hangingPunct="1">
              <a:lnSpc>
                <a:spcPct val="150000"/>
              </a:lnSpc>
              <a:spcBef>
                <a:spcPct val="0"/>
              </a:spcBef>
              <a:spcAft>
                <a:spcPct val="0"/>
              </a:spcAft>
              <a:buClr>
                <a:srgbClr val="124198"/>
              </a:buClr>
              <a:buSzPct val="60000"/>
              <a:buFont typeface="Arial" panose="020B0604020202020204" pitchFamily="34" charset="0"/>
              <a:buChar char="•"/>
              <a:defRPr/>
            </a:pPr>
            <a:endParaRPr kumimoji="0" lang="zh-CN" altLang="en-US" sz="1400" b="0" i="0" u="none" strike="noStrike" kern="1200" cap="none" spc="0" normalizeH="0" baseline="0" noProof="0" dirty="0">
              <a:ln>
                <a:noFill/>
              </a:ln>
              <a:solidFill>
                <a:srgbClr val="000000">
                  <a:lumMod val="95000"/>
                  <a:lumOff val="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lvl="0" indent="-285750" algn="l" defTabSz="914400" rtl="0" eaLnBrk="1" fontAlgn="base" latinLnBrk="0" hangingPunct="1">
              <a:lnSpc>
                <a:spcPct val="150000"/>
              </a:lnSpc>
              <a:spcBef>
                <a:spcPct val="0"/>
              </a:spcBef>
              <a:spcAft>
                <a:spcPct val="0"/>
              </a:spcAft>
              <a:buClr>
                <a:srgbClr val="124198"/>
              </a:buClr>
              <a:buSzPct val="60000"/>
              <a:buFont typeface="Arial" panose="020B0604020202020204" pitchFamily="34" charset="0"/>
              <a:buChar char="•"/>
              <a:defRPr/>
            </a:pPr>
            <a:endParaRPr kumimoji="0" lang="zh-CN" altLang="en-US" sz="1400" b="0" i="0" u="none" strike="noStrike" kern="1200" cap="none" spc="0" normalizeH="0" baseline="0" noProof="0" dirty="0">
              <a:ln>
                <a:noFill/>
              </a:ln>
              <a:solidFill>
                <a:srgbClr val="000000">
                  <a:lumMod val="95000"/>
                  <a:lumOff val="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endParaRPr 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rtl="0" eaLnBrk="1" fontAlgn="ctr" latinLnBrk="0" hangingPunct="1"/>
            <a:r>
              <a:rPr lang="en-US" altLang="zh-CN" sz="14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zh-CN" sz="1400" b="0" i="0" u="none" strike="noStrike"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zh-CN" sz="1400" b="0" i="0" u="none" strike="noStrike"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Slide Number Placeholder 3"/>
          <p:cNvSpPr>
            <a:spLocks noGrp="1"/>
          </p:cNvSpPr>
          <p:nvPr>
            <p:ph type="sldNum" sz="quarter" idx="10"/>
          </p:nvPr>
        </p:nvSpPr>
        <p:spPr/>
        <p:txBody>
          <a:bodyPr/>
          <a:lstStyle/>
          <a:p>
            <a:pPr>
              <a:defRPr/>
            </a:pPr>
            <a:fld id="{A6C28AE9-8240-1642-85A6-FD4DDA375FD7}" type="slidenum">
              <a:rPr lang="en-US" smtClean="0"/>
              <a:pPr>
                <a:defRPr/>
              </a:pPr>
              <a:t>1</a:t>
            </a:fld>
            <a:endParaRPr lang="en-US"/>
          </a:p>
        </p:txBody>
      </p:sp>
      <p:graphicFrame>
        <p:nvGraphicFramePr>
          <p:cNvPr id="5" name="表格 4"/>
          <p:cNvGraphicFramePr/>
          <p:nvPr/>
        </p:nvGraphicFramePr>
        <p:xfrm>
          <a:off x="875665" y="6975475"/>
          <a:ext cx="5504180" cy="1295400"/>
        </p:xfrm>
        <a:graphic>
          <a:graphicData uri="http://schemas.openxmlformats.org/drawingml/2006/table">
            <a:tbl>
              <a:tblPr firstRow="1" bandRow="1">
                <a:tableStyleId>{5C22544A-7EE6-4342-B048-85BDC9FD1C3A}</a:tableStyleId>
              </a:tblPr>
              <a:tblGrid>
                <a:gridCol w="953770">
                  <a:extLst>
                    <a:ext uri="{9D8B030D-6E8A-4147-A177-3AD203B41FA5}">
                      <a16:colId xmlns:a16="http://schemas.microsoft.com/office/drawing/2014/main" val="20000"/>
                    </a:ext>
                  </a:extLst>
                </a:gridCol>
                <a:gridCol w="1268095">
                  <a:extLst>
                    <a:ext uri="{9D8B030D-6E8A-4147-A177-3AD203B41FA5}">
                      <a16:colId xmlns:a16="http://schemas.microsoft.com/office/drawing/2014/main" val="20001"/>
                    </a:ext>
                  </a:extLst>
                </a:gridCol>
                <a:gridCol w="1536065">
                  <a:extLst>
                    <a:ext uri="{9D8B030D-6E8A-4147-A177-3AD203B41FA5}">
                      <a16:colId xmlns:a16="http://schemas.microsoft.com/office/drawing/2014/main" val="20002"/>
                    </a:ext>
                  </a:extLst>
                </a:gridCol>
                <a:gridCol w="1746250">
                  <a:extLst>
                    <a:ext uri="{9D8B030D-6E8A-4147-A177-3AD203B41FA5}">
                      <a16:colId xmlns:a16="http://schemas.microsoft.com/office/drawing/2014/main" val="20003"/>
                    </a:ext>
                  </a:extLst>
                </a:gridCol>
              </a:tblGrid>
              <a:tr h="381000">
                <a:tc>
                  <a:txBody>
                    <a:bodyPr/>
                    <a:lstStyle/>
                    <a:p>
                      <a:pPr>
                        <a:buNone/>
                      </a:pPr>
                      <a:r>
                        <a:rPr lang="zh-CN" altLang="zh-CN" sz="1200" dirty="0">
                          <a:solidFill>
                            <a:schemeClr val="tx1"/>
                          </a:solidFill>
                          <a:latin typeface="Arial Narrow" panose="020B0606020202030204"/>
                          <a:ea typeface="MS PGothic" panose="020B0600070205080204" charset="-128"/>
                          <a:cs typeface="Arial Narrow" panose="020B0606020202030204"/>
                          <a:sym typeface="+mn-ea"/>
                        </a:rPr>
                        <a:t>编号：</a:t>
                      </a:r>
                      <a:r>
                        <a:rPr lang="en-US" altLang="zh-CN" sz="1200" dirty="0">
                          <a:solidFill>
                            <a:schemeClr val="tx1"/>
                          </a:solidFill>
                          <a:latin typeface="Arial Narrow" panose="020B0606020202030204"/>
                          <a:ea typeface="MS PGothic" panose="020B0600070205080204" charset="-128"/>
                          <a:cs typeface="Arial Narrow" panose="020B0606020202030204"/>
                          <a:sym typeface="+mn-ea"/>
                        </a:rPr>
                        <a:t>    </a:t>
                      </a:r>
                      <a:endParaRPr lang="en-US" altLang="zh-CN" sz="1200" b="0" i="0" u="none" strike="noStrike" kern="1200" dirty="0">
                        <a:solidFill>
                          <a:schemeClr val="tx1"/>
                        </a:solidFill>
                        <a:latin typeface="Arial Narrow" panose="020B0606020202030204"/>
                        <a:ea typeface="MS PGothic" panose="020B0600070205080204" charset="-128"/>
                        <a:cs typeface="Arial Narrow" panose="020B0606020202030204"/>
                        <a:sym typeface="+mn-ea"/>
                      </a:endParaRPr>
                    </a:p>
                  </a:txBody>
                  <a:tcPr/>
                </a:tc>
                <a:tc>
                  <a:txBody>
                    <a:bodyPr/>
                    <a:lstStyle/>
                    <a:p>
                      <a:pPr>
                        <a:buNone/>
                      </a:pPr>
                      <a:r>
                        <a:rPr lang="en-US" altLang="zh-CN" sz="1200" dirty="0">
                          <a:solidFill>
                            <a:schemeClr val="tx1"/>
                          </a:solidFill>
                          <a:latin typeface="Arial Narrow" panose="020B0606020202030204"/>
                          <a:ea typeface="MS PGothic" panose="020B0600070205080204" charset="-128"/>
                          <a:cs typeface="Arial Narrow" panose="020B0606020202030204"/>
                          <a:sym typeface="+mn-ea"/>
                        </a:rPr>
                        <a:t>MTL/CM01/SO4    </a:t>
                      </a:r>
                      <a:endParaRPr lang="en-US" altLang="zh-CN" sz="1200" b="0" i="0" u="none" strike="noStrike" kern="1200" dirty="0">
                        <a:solidFill>
                          <a:schemeClr val="tx1"/>
                        </a:solidFill>
                        <a:latin typeface="Arial Narrow" panose="020B0606020202030204"/>
                        <a:ea typeface="MS PGothic" panose="020B0600070205080204" charset="-128"/>
                        <a:cs typeface="Arial Narrow" panose="020B0606020202030204"/>
                        <a:sym typeface="+mn-ea"/>
                      </a:endParaRPr>
                    </a:p>
                  </a:txBody>
                  <a:tcPr/>
                </a:tc>
                <a:tc>
                  <a:txBody>
                    <a:bodyPr/>
                    <a:lstStyle/>
                    <a:p>
                      <a:pPr>
                        <a:buNone/>
                      </a:pPr>
                      <a:r>
                        <a:rPr lang="en-US" altLang="zh-CN" sz="1200" dirty="0">
                          <a:solidFill>
                            <a:schemeClr val="tx1"/>
                          </a:solidFill>
                          <a:latin typeface="Arial Narrow" panose="020B0606020202030204"/>
                          <a:ea typeface="MS PGothic" panose="020B0600070205080204" charset="-128"/>
                          <a:cs typeface="Arial Narrow" panose="020B0606020202030204"/>
                          <a:sym typeface="+mn-ea"/>
                        </a:rPr>
                        <a:t> </a:t>
                      </a:r>
                      <a:r>
                        <a:rPr lang="zh-CN" altLang="zh-CN" sz="1200" dirty="0">
                          <a:solidFill>
                            <a:schemeClr val="tx1"/>
                          </a:solidFill>
                          <a:latin typeface="Arial Narrow" panose="020B0606020202030204"/>
                          <a:ea typeface="MS PGothic" panose="020B0600070205080204" charset="-128"/>
                          <a:cs typeface="Arial Narrow" panose="020B0606020202030204"/>
                          <a:sym typeface="+mn-ea"/>
                        </a:rPr>
                        <a:t>版本号：</a:t>
                      </a:r>
                      <a:endParaRPr lang="zh-CN" altLang="zh-CN" sz="1200" b="0" i="0" u="none" strike="noStrike" kern="1200" dirty="0">
                        <a:solidFill>
                          <a:schemeClr val="tx1"/>
                        </a:solidFill>
                        <a:latin typeface="Arial Narrow" panose="020B0606020202030204"/>
                        <a:ea typeface="MS PGothic" panose="020B0600070205080204" charset="-128"/>
                        <a:cs typeface="Arial Narrow" panose="020B0606020202030204"/>
                        <a:sym typeface="+mn-ea"/>
                      </a:endParaRPr>
                    </a:p>
                  </a:txBody>
                  <a:tcPr/>
                </a:tc>
                <a:tc>
                  <a:txBody>
                    <a:bodyPr/>
                    <a:lstStyle/>
                    <a:p>
                      <a:pPr>
                        <a:buNone/>
                      </a:pPr>
                      <a:r>
                        <a:rPr lang="en-US" altLang="zh-CN" sz="1200" dirty="0">
                          <a:solidFill>
                            <a:schemeClr val="tx1"/>
                          </a:solidFill>
                          <a:latin typeface="Arial Narrow" panose="020B0606020202030204"/>
                          <a:ea typeface="MS PGothic" panose="020B0600070205080204" charset="-128"/>
                          <a:cs typeface="Arial Narrow" panose="020B0606020202030204"/>
                          <a:sym typeface="+mn-ea"/>
                        </a:rPr>
                        <a:t>V1.0</a:t>
                      </a:r>
                      <a:endParaRPr lang="en-US" altLang="zh-CN" sz="1200" b="0" i="0" u="none" strike="noStrike" kern="1200" dirty="0">
                        <a:solidFill>
                          <a:schemeClr val="tx1"/>
                        </a:solidFill>
                        <a:latin typeface="Arial Narrow" panose="020B0606020202030204"/>
                        <a:ea typeface="MS PGothic" panose="020B0600070205080204" charset="-128"/>
                        <a:cs typeface="Arial Narrow" panose="020B0606020202030204"/>
                        <a:sym typeface="+mn-ea"/>
                      </a:endParaRPr>
                    </a:p>
                    <a:p>
                      <a:pPr>
                        <a:buNone/>
                      </a:pPr>
                      <a:endParaRPr lang="en-US" altLang="zh-CN" sz="1200" b="0" i="0" u="none" strike="noStrike" kern="1200" dirty="0">
                        <a:solidFill>
                          <a:schemeClr val="tx1"/>
                        </a:solidFill>
                        <a:latin typeface="Arial Narrow" panose="020B0606020202030204"/>
                        <a:ea typeface="MS PGothic" panose="020B0600070205080204" charset="-128"/>
                        <a:cs typeface="Arial Narrow" panose="020B0606020202030204"/>
                        <a:sym typeface="+mn-ea"/>
                      </a:endParaRPr>
                    </a:p>
                  </a:txBody>
                  <a:tcPr/>
                </a:tc>
                <a:extLst>
                  <a:ext uri="{0D108BD9-81ED-4DB2-BD59-A6C34878D82A}">
                    <a16:rowId xmlns:a16="http://schemas.microsoft.com/office/drawing/2014/main" val="10000"/>
                  </a:ext>
                </a:extLst>
              </a:tr>
              <a:tr h="381000">
                <a:tc>
                  <a:txBody>
                    <a:bodyPr/>
                    <a:lstStyle/>
                    <a:p>
                      <a:pPr>
                        <a:buNone/>
                      </a:pPr>
                      <a:r>
                        <a:rPr lang="zh-CN" altLang="zh-CN" sz="1200" dirty="0">
                          <a:solidFill>
                            <a:schemeClr val="tx1"/>
                          </a:solidFill>
                          <a:latin typeface="Arial Narrow" panose="020B0606020202030204"/>
                          <a:ea typeface="MS PGothic" panose="020B0600070205080204" charset="-128"/>
                          <a:cs typeface="Arial Narrow" panose="020B0606020202030204"/>
                          <a:sym typeface="+mn-ea"/>
                        </a:rPr>
                        <a:t>编辑：顾超</a:t>
                      </a:r>
                      <a:endParaRPr lang="zh-CN" altLang="zh-CN" sz="1200" b="0" i="0" u="none" strike="noStrike" kern="1200" dirty="0">
                        <a:solidFill>
                          <a:schemeClr val="tx1"/>
                        </a:solidFill>
                        <a:latin typeface="Arial Narrow" panose="020B0606020202030204"/>
                        <a:ea typeface="MS PGothic" panose="020B0600070205080204" charset="-128"/>
                        <a:cs typeface="Arial Narrow" panose="020B0606020202030204"/>
                        <a:sym typeface="+mn-ea"/>
                      </a:endParaRPr>
                    </a:p>
                  </a:txBody>
                  <a:tcPr/>
                </a:tc>
                <a:tc>
                  <a:txBody>
                    <a:bodyPr/>
                    <a:lstStyle/>
                    <a:p>
                      <a:pPr>
                        <a:buNone/>
                      </a:pPr>
                      <a:r>
                        <a:rPr lang="zh-CN" altLang="zh-CN" sz="1200" dirty="0">
                          <a:solidFill>
                            <a:schemeClr val="tx1"/>
                          </a:solidFill>
                          <a:latin typeface="Arial Narrow" panose="020B0606020202030204"/>
                          <a:ea typeface="MS PGothic" panose="020B0600070205080204" charset="-128"/>
                          <a:cs typeface="Arial Narrow" panose="020B0606020202030204"/>
                          <a:sym typeface="+mn-ea"/>
                        </a:rPr>
                        <a:t>审核：尹秋帆</a:t>
                      </a:r>
                      <a:r>
                        <a:rPr lang="en-US" altLang="zh-CN" sz="1200" dirty="0">
                          <a:solidFill>
                            <a:schemeClr val="tx1"/>
                          </a:solidFill>
                          <a:latin typeface="Arial Narrow" panose="020B0606020202030204"/>
                          <a:ea typeface="MS PGothic" panose="020B0600070205080204" charset="-128"/>
                          <a:cs typeface="Arial Narrow" panose="020B0606020202030204"/>
                          <a:sym typeface="+mn-ea"/>
                        </a:rPr>
                        <a:t> </a:t>
                      </a:r>
                      <a:endParaRPr lang="en-US" altLang="zh-CN" sz="1200" b="0" i="0" u="none" strike="noStrike" kern="1200" dirty="0">
                        <a:solidFill>
                          <a:schemeClr val="tx1"/>
                        </a:solidFill>
                        <a:latin typeface="Arial Narrow" panose="020B0606020202030204"/>
                        <a:ea typeface="MS PGothic" panose="020B0600070205080204" charset="-128"/>
                        <a:cs typeface="Arial Narrow" panose="020B0606020202030204"/>
                        <a:sym typeface="+mn-ea"/>
                      </a:endParaRPr>
                    </a:p>
                  </a:txBody>
                  <a:tcPr/>
                </a:tc>
                <a:tc>
                  <a:txBody>
                    <a:bodyPr/>
                    <a:lstStyle/>
                    <a:p>
                      <a:pPr>
                        <a:buNone/>
                      </a:pPr>
                      <a:r>
                        <a:rPr lang="en-US" altLang="zh-CN" sz="1200" dirty="0">
                          <a:solidFill>
                            <a:schemeClr val="tx1"/>
                          </a:solidFill>
                          <a:latin typeface="Arial Narrow" panose="020B0606020202030204"/>
                          <a:ea typeface="MS PGothic" panose="020B0600070205080204" charset="-128"/>
                          <a:cs typeface="Arial Narrow" panose="020B0606020202030204"/>
                          <a:sym typeface="+mn-ea"/>
                        </a:rPr>
                        <a:t> </a:t>
                      </a:r>
                      <a:r>
                        <a:rPr lang="zh-CN" altLang="zh-CN" sz="1200" dirty="0">
                          <a:solidFill>
                            <a:schemeClr val="tx1"/>
                          </a:solidFill>
                          <a:latin typeface="Arial Narrow" panose="020B0606020202030204"/>
                          <a:ea typeface="MS PGothic" panose="020B0600070205080204" charset="-128"/>
                          <a:cs typeface="Arial Narrow" panose="020B0606020202030204"/>
                          <a:sym typeface="+mn-ea"/>
                        </a:rPr>
                        <a:t>批准</a:t>
                      </a:r>
                      <a:r>
                        <a:rPr lang="zh-CN" altLang="en-US" sz="1200" dirty="0">
                          <a:solidFill>
                            <a:schemeClr val="tx1"/>
                          </a:solidFill>
                          <a:latin typeface="Arial Narrow" panose="020B0606020202030204"/>
                          <a:ea typeface="MS PGothic" panose="020B0600070205080204" charset="-128"/>
                          <a:cs typeface="Arial Narrow" panose="020B0606020202030204"/>
                          <a:sym typeface="+mn-ea"/>
                        </a:rPr>
                        <a:t>：</a:t>
                      </a:r>
                      <a:r>
                        <a:rPr lang="zh-CN" altLang="zh-CN" sz="1200" dirty="0">
                          <a:solidFill>
                            <a:schemeClr val="tx1"/>
                          </a:solidFill>
                          <a:latin typeface="Arial Narrow" panose="020B0606020202030204"/>
                          <a:ea typeface="MS PGothic" panose="020B0600070205080204" charset="-128"/>
                          <a:cs typeface="Arial Narrow" panose="020B0606020202030204"/>
                          <a:sym typeface="+mn-ea"/>
                        </a:rPr>
                        <a:t>李忠华</a:t>
                      </a:r>
                      <a:endParaRPr lang="zh-CN" altLang="zh-CN" sz="1200" b="0" i="0" u="none" strike="noStrike" kern="1200" dirty="0">
                        <a:solidFill>
                          <a:schemeClr val="tx1"/>
                        </a:solidFill>
                        <a:latin typeface="Arial Narrow" panose="020B0606020202030204"/>
                        <a:ea typeface="MS PGothic" panose="020B0600070205080204" charset="-128"/>
                        <a:cs typeface="Arial Narrow" panose="020B0606020202030204"/>
                        <a:sym typeface="+mn-ea"/>
                      </a:endParaRPr>
                    </a:p>
                  </a:txBody>
                  <a:tcPr/>
                </a:tc>
                <a:tc>
                  <a:txBody>
                    <a:bodyPr/>
                    <a:lstStyle/>
                    <a:p>
                      <a:pPr>
                        <a:buNone/>
                      </a:pPr>
                      <a:r>
                        <a:rPr lang="en-US" altLang="zh-CN" sz="1200" dirty="0">
                          <a:solidFill>
                            <a:schemeClr val="tx1"/>
                          </a:solidFill>
                          <a:latin typeface="Arial Narrow" panose="020B0606020202030204"/>
                          <a:ea typeface="MS PGothic" panose="020B0600070205080204" charset="-128"/>
                          <a:cs typeface="Arial Narrow" panose="020B0606020202030204"/>
                          <a:sym typeface="+mn-ea"/>
                        </a:rPr>
                        <a:t> </a:t>
                      </a:r>
                      <a:r>
                        <a:rPr lang="zh-CN" altLang="zh-CN" sz="1200" dirty="0">
                          <a:solidFill>
                            <a:schemeClr val="tx1"/>
                          </a:solidFill>
                          <a:latin typeface="Arial Narrow" panose="020B0606020202030204"/>
                          <a:ea typeface="MS PGothic" panose="020B0600070205080204" charset="-128"/>
                          <a:cs typeface="Arial Narrow" panose="020B0606020202030204"/>
                          <a:sym typeface="+mn-ea"/>
                        </a:rPr>
                        <a:t>发布日：</a:t>
                      </a:r>
                      <a:r>
                        <a:rPr lang="en-US" altLang="zh-CN" sz="1200" dirty="0">
                          <a:solidFill>
                            <a:schemeClr val="tx1"/>
                          </a:solidFill>
                          <a:latin typeface="Arial Narrow" panose="020B0606020202030204"/>
                          <a:ea typeface="MS PGothic" panose="020B0600070205080204" charset="-128"/>
                          <a:cs typeface="Arial Narrow" panose="020B0606020202030204"/>
                          <a:sym typeface="+mn-ea"/>
                        </a:rPr>
                        <a:t>2018</a:t>
                      </a:r>
                      <a:r>
                        <a:rPr lang="zh-CN" altLang="zh-CN" sz="1200" dirty="0">
                          <a:solidFill>
                            <a:schemeClr val="tx1"/>
                          </a:solidFill>
                          <a:latin typeface="Arial Narrow" panose="020B0606020202030204"/>
                          <a:ea typeface="MS PGothic" panose="020B0600070205080204" charset="-128"/>
                          <a:cs typeface="Arial Narrow" panose="020B0606020202030204"/>
                          <a:sym typeface="+mn-ea"/>
                        </a:rPr>
                        <a:t>年</a:t>
                      </a:r>
                      <a:r>
                        <a:rPr lang="en-US" altLang="zh-CN" sz="1200" dirty="0">
                          <a:solidFill>
                            <a:schemeClr val="tx1"/>
                          </a:solidFill>
                          <a:latin typeface="Arial Narrow" panose="020B0606020202030204"/>
                          <a:ea typeface="MS PGothic" panose="020B0600070205080204" charset="-128"/>
                          <a:cs typeface="Arial Narrow" panose="020B0606020202030204"/>
                          <a:sym typeface="+mn-ea"/>
                        </a:rPr>
                        <a:t>12</a:t>
                      </a:r>
                      <a:r>
                        <a:rPr lang="zh-CN" altLang="zh-CN" sz="1200" dirty="0">
                          <a:solidFill>
                            <a:schemeClr val="tx1"/>
                          </a:solidFill>
                          <a:latin typeface="Arial Narrow" panose="020B0606020202030204"/>
                          <a:ea typeface="MS PGothic" panose="020B0600070205080204" charset="-128"/>
                          <a:cs typeface="Arial Narrow" panose="020B0606020202030204"/>
                          <a:sym typeface="+mn-ea"/>
                        </a:rPr>
                        <a:t>月</a:t>
                      </a:r>
                      <a:endParaRPr lang="zh-CN" altLang="zh-CN" sz="1200" b="0" i="0" u="none" strike="noStrike" kern="1200" dirty="0">
                        <a:solidFill>
                          <a:schemeClr val="tx1"/>
                        </a:solidFill>
                        <a:latin typeface="Arial Narrow" panose="020B0606020202030204"/>
                        <a:ea typeface="MS PGothic" panose="020B0600070205080204" charset="-128"/>
                        <a:cs typeface="Arial Narrow" panose="020B0606020202030204"/>
                        <a:sym typeface="+mn-ea"/>
                      </a:endParaRPr>
                    </a:p>
                  </a:txBody>
                  <a:tcPr/>
                </a:tc>
                <a:extLst>
                  <a:ext uri="{0D108BD9-81ED-4DB2-BD59-A6C34878D82A}">
                    <a16:rowId xmlns:a16="http://schemas.microsoft.com/office/drawing/2014/main" val="10001"/>
                  </a:ext>
                </a:extLst>
              </a:tr>
            </a:tbl>
          </a:graphicData>
        </a:graphic>
      </p:graphicFrame>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选择有代表性的案例进行重点阐述（可以选多个典型客户进行案例总结）</a:t>
            </a:r>
          </a:p>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案例描述重点：</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重点描述客户的声音（用客户的语言）最好有客户报告</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重点描述如何解决客户的痛点和给客户带来的价值</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重点描述最后的效果</a:t>
            </a:r>
          </a:p>
        </p:txBody>
      </p:sp>
      <p:sp>
        <p:nvSpPr>
          <p:cNvPr id="4" name="灯片编号占位符 3"/>
          <p:cNvSpPr>
            <a:spLocks noGrp="1"/>
          </p:cNvSpPr>
          <p:nvPr>
            <p:ph type="sldNum" sz="quarter" idx="10"/>
          </p:nvPr>
        </p:nvSpPr>
        <p:spPr/>
        <p:txBody>
          <a:bodyPr/>
          <a:lstStyle/>
          <a:p>
            <a:pPr>
              <a:defRPr/>
            </a:pPr>
            <a:fld id="{A6C28AE9-8240-1642-85A6-FD4DDA375FD7}" type="slidenum">
              <a:rPr lang="en-US" smtClean="0"/>
              <a:pPr>
                <a:defRPr/>
              </a:pPr>
              <a:t>10</a:t>
            </a:fld>
            <a:endParaRPr lang="en-US"/>
          </a:p>
        </p:txBody>
      </p:sp>
    </p:spTree>
    <p:extLst>
      <p:ext uri="{BB962C8B-B14F-4D97-AF65-F5344CB8AC3E}">
        <p14:creationId xmlns:p14="http://schemas.microsoft.com/office/powerpoint/2010/main" val="987918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选择有代表性的案例进行重点阐述（可以选多个典型客户进行案例总结）</a:t>
            </a:r>
          </a:p>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案例描述重点：</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重点描述客户的声音（用客户的语言）最好有客户报告</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重点描述如何解决客户的痛点和给客户带来的价值</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重点描述最后的效果</a:t>
            </a:r>
          </a:p>
        </p:txBody>
      </p:sp>
      <p:sp>
        <p:nvSpPr>
          <p:cNvPr id="4" name="灯片编号占位符 3"/>
          <p:cNvSpPr>
            <a:spLocks noGrp="1"/>
          </p:cNvSpPr>
          <p:nvPr>
            <p:ph type="sldNum" sz="quarter" idx="10"/>
          </p:nvPr>
        </p:nvSpPr>
        <p:spPr/>
        <p:txBody>
          <a:bodyPr/>
          <a:lstStyle/>
          <a:p>
            <a:pPr>
              <a:defRPr/>
            </a:pPr>
            <a:fld id="{A6C28AE9-8240-1642-85A6-FD4DDA375FD7}" type="slidenum">
              <a:rPr lang="en-US" smtClean="0"/>
              <a:pPr>
                <a:defRPr/>
              </a:pPr>
              <a:t>11</a:t>
            </a:fld>
            <a:endParaRPr lang="en-US"/>
          </a:p>
        </p:txBody>
      </p:sp>
    </p:spTree>
    <p:extLst>
      <p:ext uri="{BB962C8B-B14F-4D97-AF65-F5344CB8AC3E}">
        <p14:creationId xmlns:p14="http://schemas.microsoft.com/office/powerpoint/2010/main" val="1277262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选择有代表性的案例进行重点阐述（可以选多个典型客户进行案例总结）</a:t>
            </a:r>
          </a:p>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案例描述重点：</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重点描述客户的声音（用客户的语言）最好有客户报告</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重点描述如何解决客户的痛点和给客户带来的价值</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重点描述最后的效果</a:t>
            </a:r>
          </a:p>
        </p:txBody>
      </p:sp>
      <p:sp>
        <p:nvSpPr>
          <p:cNvPr id="4" name="灯片编号占位符 3"/>
          <p:cNvSpPr>
            <a:spLocks noGrp="1"/>
          </p:cNvSpPr>
          <p:nvPr>
            <p:ph type="sldNum" sz="quarter" idx="10"/>
          </p:nvPr>
        </p:nvSpPr>
        <p:spPr/>
        <p:txBody>
          <a:bodyPr/>
          <a:lstStyle/>
          <a:p>
            <a:pPr>
              <a:defRPr/>
            </a:pPr>
            <a:fld id="{A6C28AE9-8240-1642-85A6-FD4DDA375FD7}" type="slidenum">
              <a:rPr lang="en-US" smtClean="0"/>
              <a:pPr>
                <a:defRPr/>
              </a:pPr>
              <a:t>12</a:t>
            </a:fld>
            <a:endParaRPr lang="en-US"/>
          </a:p>
        </p:txBody>
      </p:sp>
    </p:spTree>
    <p:extLst>
      <p:ext uri="{BB962C8B-B14F-4D97-AF65-F5344CB8AC3E}">
        <p14:creationId xmlns:p14="http://schemas.microsoft.com/office/powerpoint/2010/main" val="3801542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选择有代表性的案例进行重点阐述（可以选多个典型客户进行案例总结）</a:t>
            </a:r>
          </a:p>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案例描述重点：</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重点描述客户的声音（用客户的语言）最好有客户报告</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重点描述如何解决客户的痛点和给客户带来的价值</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重点描述最后的效果</a:t>
            </a:r>
          </a:p>
        </p:txBody>
      </p:sp>
      <p:sp>
        <p:nvSpPr>
          <p:cNvPr id="4" name="灯片编号占位符 3"/>
          <p:cNvSpPr>
            <a:spLocks noGrp="1"/>
          </p:cNvSpPr>
          <p:nvPr>
            <p:ph type="sldNum" sz="quarter" idx="10"/>
          </p:nvPr>
        </p:nvSpPr>
        <p:spPr/>
        <p:txBody>
          <a:bodyPr/>
          <a:lstStyle/>
          <a:p>
            <a:pPr>
              <a:defRPr/>
            </a:pPr>
            <a:fld id="{A6C28AE9-8240-1642-85A6-FD4DDA375FD7}" type="slidenum">
              <a:rPr lang="en-US" smtClean="0"/>
              <a:pPr>
                <a:defRPr/>
              </a:pPr>
              <a:t>13</a:t>
            </a:fld>
            <a:endParaRPr lang="en-US"/>
          </a:p>
        </p:txBody>
      </p:sp>
    </p:spTree>
    <p:extLst>
      <p:ext uri="{BB962C8B-B14F-4D97-AF65-F5344CB8AC3E}">
        <p14:creationId xmlns:p14="http://schemas.microsoft.com/office/powerpoint/2010/main" val="4013226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选择有代表性的案例进行重点阐述（可以选多个典型客户进行案例总结）</a:t>
            </a:r>
          </a:p>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案例描述重点：</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重点描述客户的声音（用客户的语言）最好有客户报告</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重点描述如何解决客户的痛点和给客户带来的价值</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重点描述最后的效果</a:t>
            </a:r>
          </a:p>
        </p:txBody>
      </p:sp>
      <p:sp>
        <p:nvSpPr>
          <p:cNvPr id="4" name="灯片编号占位符 3"/>
          <p:cNvSpPr>
            <a:spLocks noGrp="1"/>
          </p:cNvSpPr>
          <p:nvPr>
            <p:ph type="sldNum" sz="quarter" idx="10"/>
          </p:nvPr>
        </p:nvSpPr>
        <p:spPr/>
        <p:txBody>
          <a:bodyPr/>
          <a:lstStyle/>
          <a:p>
            <a:pPr>
              <a:defRPr/>
            </a:pPr>
            <a:fld id="{A6C28AE9-8240-1642-85A6-FD4DDA375FD7}" type="slidenum">
              <a:rPr lang="en-US" smtClean="0"/>
              <a:pPr>
                <a:defRPr/>
              </a:pPr>
              <a:t>14</a:t>
            </a:fld>
            <a:endParaRPr lang="en-US"/>
          </a:p>
        </p:txBody>
      </p:sp>
    </p:spTree>
    <p:extLst>
      <p:ext uri="{BB962C8B-B14F-4D97-AF65-F5344CB8AC3E}">
        <p14:creationId xmlns:p14="http://schemas.microsoft.com/office/powerpoint/2010/main" val="1757495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选择有代表性的案例进行重点阐述（可以选多个典型客户进行案例总结）</a:t>
            </a:r>
          </a:p>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案例描述重点：</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重点描述客户的声音（用客户的语言）最好有客户报告</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重点描述如何解决客户的痛点和给客户带来的价值</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重点描述最后的效果</a:t>
            </a:r>
          </a:p>
        </p:txBody>
      </p:sp>
      <p:sp>
        <p:nvSpPr>
          <p:cNvPr id="4" name="灯片编号占位符 3"/>
          <p:cNvSpPr>
            <a:spLocks noGrp="1"/>
          </p:cNvSpPr>
          <p:nvPr>
            <p:ph type="sldNum" sz="quarter" idx="10"/>
          </p:nvPr>
        </p:nvSpPr>
        <p:spPr/>
        <p:txBody>
          <a:bodyPr/>
          <a:lstStyle/>
          <a:p>
            <a:pPr>
              <a:defRPr/>
            </a:pPr>
            <a:fld id="{A6C28AE9-8240-1642-85A6-FD4DDA375FD7}" type="slidenum">
              <a:rPr lang="en-US" smtClean="0"/>
              <a:pPr>
                <a:defRPr/>
              </a:pPr>
              <a:t>15</a:t>
            </a:fld>
            <a:endParaRPr lang="en-US"/>
          </a:p>
        </p:txBody>
      </p:sp>
    </p:spTree>
    <p:extLst>
      <p:ext uri="{BB962C8B-B14F-4D97-AF65-F5344CB8AC3E}">
        <p14:creationId xmlns:p14="http://schemas.microsoft.com/office/powerpoint/2010/main" val="828985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选择有代表性的案例进行重点阐述（可以选多个典型客户进行案例总结）</a:t>
            </a:r>
          </a:p>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案例描述重点：</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重点描述客户的声音（用客户的语言）最好有客户报告</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重点描述如何解决客户的痛点和给客户带来的价值</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重点描述最后的效果</a:t>
            </a:r>
          </a:p>
        </p:txBody>
      </p:sp>
      <p:sp>
        <p:nvSpPr>
          <p:cNvPr id="4" name="灯片编号占位符 3"/>
          <p:cNvSpPr>
            <a:spLocks noGrp="1"/>
          </p:cNvSpPr>
          <p:nvPr>
            <p:ph type="sldNum" sz="quarter" idx="10"/>
          </p:nvPr>
        </p:nvSpPr>
        <p:spPr/>
        <p:txBody>
          <a:bodyPr/>
          <a:lstStyle/>
          <a:p>
            <a:pPr>
              <a:defRPr/>
            </a:pPr>
            <a:fld id="{A6C28AE9-8240-1642-85A6-FD4DDA375FD7}" type="slidenum">
              <a:rPr lang="en-US" smtClean="0"/>
              <a:pPr>
                <a:defRPr/>
              </a:pPr>
              <a:t>16</a:t>
            </a:fld>
            <a:endParaRPr lang="en-US"/>
          </a:p>
        </p:txBody>
      </p:sp>
    </p:spTree>
    <p:extLst>
      <p:ext uri="{BB962C8B-B14F-4D97-AF65-F5344CB8AC3E}">
        <p14:creationId xmlns:p14="http://schemas.microsoft.com/office/powerpoint/2010/main" val="4200233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435610" y="4416425"/>
            <a:ext cx="6152515" cy="4183380"/>
          </a:xfrm>
        </p:spPr>
        <p:txBody>
          <a:bodyPr>
            <a:normAutofit/>
          </a:bodyPr>
          <a:lstStyle/>
          <a:p>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编制主打胶片的注意事项：</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124198"/>
              </a:buClr>
              <a:buSzPct val="65000"/>
              <a:buFont typeface="Wingdings" panose="05000000000000000000" charset="0"/>
              <a:buChar char="p"/>
            </a:pPr>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胶片定位：</a:t>
            </a:r>
            <a:r>
              <a:rPr lang="zh-CN" altLang="en-US" sz="1400" i="1" dirty="0">
                <a:solidFill>
                  <a:srgbClr val="183AA8"/>
                </a:solidFill>
                <a:latin typeface="微软雅黑" panose="020B0503020204020204" pitchFamily="34" charset="-122"/>
                <a:ea typeface="微软雅黑" panose="020B0503020204020204" pitchFamily="34" charset="-122"/>
                <a:cs typeface="微软雅黑" panose="020B0503020204020204" pitchFamily="34" charset="-122"/>
                <a:sym typeface="+mn-ea"/>
              </a:rPr>
              <a:t>本胶片主要是配合XX产品（包）的机会点的引导主打胶片</a:t>
            </a:r>
            <a:endParaRPr lang="zh-CN" altLang="en-US" sz="1400" dirty="0">
              <a:solidFill>
                <a:srgbClr val="183AA8"/>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124198"/>
              </a:buClr>
              <a:buSzPct val="65000"/>
              <a:buFont typeface="Wingdings" panose="05000000000000000000" charset="0"/>
              <a:buChar char="p"/>
            </a:pPr>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讲解对象：</a:t>
            </a:r>
            <a:r>
              <a:rPr lang="zh-CN" altLang="en-US" sz="1400" i="1" dirty="0">
                <a:solidFill>
                  <a:srgbClr val="183AA8"/>
                </a:solidFill>
                <a:latin typeface="微软雅黑" panose="020B0503020204020204" pitchFamily="34" charset="-122"/>
                <a:ea typeface="微软雅黑" panose="020B0503020204020204" pitchFamily="34" charset="-122"/>
                <a:cs typeface="微软雅黑" panose="020B0503020204020204" pitchFamily="34" charset="-122"/>
                <a:sym typeface="+mn-ea"/>
              </a:rPr>
              <a:t>行业客户的中高层客户</a:t>
            </a:r>
            <a:endParaRPr lang="zh-CN" altLang="en-US" sz="1400" i="1" dirty="0">
              <a:solidFill>
                <a:srgbClr val="124198"/>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124198"/>
              </a:buClr>
              <a:buSzPct val="65000"/>
              <a:buFont typeface="Wingdings" panose="05000000000000000000" charset="0"/>
              <a:buChar char="p"/>
            </a:pPr>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核心观点：</a:t>
            </a:r>
            <a:r>
              <a:rPr lang="zh-CN" altLang="en-US" sz="1400" i="1" dirty="0">
                <a:solidFill>
                  <a:srgbClr val="124198"/>
                </a:solidFill>
                <a:latin typeface="微软雅黑" panose="020B0503020204020204" pitchFamily="34" charset="-122"/>
                <a:ea typeface="微软雅黑" panose="020B0503020204020204" pitchFamily="34" charset="-122"/>
                <a:cs typeface="微软雅黑" panose="020B0503020204020204" pitchFamily="34" charset="-122"/>
                <a:sym typeface="+mn-ea"/>
              </a:rPr>
              <a:t>1、XXXXXXXXX。2、XXXXXXXX。3、XXXXXXX</a:t>
            </a:r>
            <a:endParaRPr lang="zh-CN" altLang="en-US" sz="1400" i="1" dirty="0">
              <a:solidFill>
                <a:srgbClr val="124198"/>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124198"/>
              </a:buClr>
              <a:buSzPct val="65000"/>
              <a:buFont typeface="Wingdings" panose="05000000000000000000" charset="0"/>
              <a:buChar char="p"/>
            </a:pPr>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核心思路：不是卖一个东西给客户，而是帮客户解决问题</a:t>
            </a:r>
            <a:endPar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124198"/>
              </a:buClr>
              <a:buSzPct val="65000"/>
              <a:buFont typeface="Wingdings" panose="05000000000000000000" charset="0"/>
              <a:buChar char="p"/>
            </a:pPr>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核心逻辑： 体认您的痛点，给出解决方案，产品是解决方案的组成部分</a:t>
            </a:r>
            <a:endPar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124198"/>
              </a:buClr>
              <a:buSzPct val="65000"/>
              <a:buFont typeface="Wingdings" panose="05000000000000000000" charset="0"/>
              <a:buChar char="p"/>
            </a:pPr>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关键信息和技巧：</a:t>
            </a:r>
            <a:r>
              <a:rPr lang="zh-CN" altLang="en-US" sz="1400" i="1" dirty="0">
                <a:solidFill>
                  <a:srgbClr val="183AA8"/>
                </a:solidFill>
                <a:latin typeface="微软雅黑" panose="020B0503020204020204" pitchFamily="34" charset="-122"/>
                <a:ea typeface="微软雅黑" panose="020B0503020204020204" pitchFamily="34" charset="-122"/>
                <a:cs typeface="微软雅黑" panose="020B0503020204020204" pitchFamily="34" charset="-122"/>
                <a:sym typeface="+mn-ea"/>
              </a:rPr>
              <a:t>需要向客户传递的关键信息，以及如何有效传递</a:t>
            </a:r>
            <a:endParaRPr lang="zh-CN" altLang="en-US" sz="1400" dirty="0">
              <a:solidFill>
                <a:srgbClr val="183AA8"/>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124198"/>
              </a:buClr>
              <a:buSzPct val="65000"/>
              <a:buFont typeface="Wingdings" panose="05000000000000000000" charset="0"/>
              <a:buChar char="p"/>
            </a:pPr>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注意事项：</a:t>
            </a:r>
            <a:r>
              <a:rPr lang="zh-CN" altLang="en-US" sz="1400" i="1" dirty="0">
                <a:solidFill>
                  <a:srgbClr val="124198"/>
                </a:solidFill>
                <a:latin typeface="微软雅黑" panose="020B0503020204020204" pitchFamily="34" charset="-122"/>
                <a:ea typeface="微软雅黑" panose="020B0503020204020204" pitchFamily="34" charset="-122"/>
                <a:cs typeface="微软雅黑" panose="020B0503020204020204" pitchFamily="34" charset="-122"/>
                <a:sym typeface="+mn-ea"/>
              </a:rPr>
              <a:t>给出讲解者需要注意的事项。</a:t>
            </a:r>
            <a:endParaRPr lang="zh-CN" altLang="en-US" sz="1400" i="1" dirty="0">
              <a:solidFill>
                <a:srgbClr val="124198"/>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rtl="0" eaLnBrk="1" fontAlgn="base" latinLnBrk="0" hangingPunct="1"/>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zh-CN" sz="14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rtl="0" eaLnBrk="1" fontAlgn="base" latinLnBrk="0" hangingPunct="1"/>
            <a:endParaRPr lang="zh-CN" altLang="zh-CN" b="0" i="0" u="none" strike="noStrike" kern="1200" baseline="0" dirty="0">
              <a:solidFill>
                <a:schemeClr val="tx1"/>
              </a:solidFill>
              <a:latin typeface="Arial Narrow" panose="020B0606020202030204"/>
              <a:ea typeface="MS PGothic" panose="020B0600070205080204" charset="-128"/>
              <a:cs typeface="Arial Narrow" panose="020B0606020202030204"/>
            </a:endParaRPr>
          </a:p>
          <a:p>
            <a:endParaRPr lang="zh-CN" altLang="en-US" dirty="0"/>
          </a:p>
        </p:txBody>
      </p:sp>
      <p:sp>
        <p:nvSpPr>
          <p:cNvPr id="4" name="灯片编号占位符 3"/>
          <p:cNvSpPr>
            <a:spLocks noGrp="1"/>
          </p:cNvSpPr>
          <p:nvPr>
            <p:ph type="sldNum" sz="quarter" idx="10"/>
          </p:nvPr>
        </p:nvSpPr>
        <p:spPr/>
        <p:txBody>
          <a:bodyPr/>
          <a:lstStyle/>
          <a:p>
            <a:pPr>
              <a:defRPr/>
            </a:pPr>
            <a:fld id="{A6C28AE9-8240-1642-85A6-FD4DDA375FD7}" type="slidenum">
              <a:rPr lang="en-US" smtClean="0"/>
              <a:pPr>
                <a:defRPr/>
              </a:pPr>
              <a:t>17</a:t>
            </a:fld>
            <a:endParaRPr lang="en-US"/>
          </a:p>
        </p:txBody>
      </p:sp>
      <p:graphicFrame>
        <p:nvGraphicFramePr>
          <p:cNvPr id="5" name="表格 4"/>
          <p:cNvGraphicFramePr/>
          <p:nvPr/>
        </p:nvGraphicFramePr>
        <p:xfrm>
          <a:off x="519430" y="7560945"/>
          <a:ext cx="6160770" cy="1402080"/>
        </p:xfrm>
        <a:graphic>
          <a:graphicData uri="http://schemas.openxmlformats.org/drawingml/2006/table">
            <a:tbl>
              <a:tblPr firstRow="1" bandRow="1">
                <a:tableStyleId>{5C22544A-7EE6-4342-B048-85BDC9FD1C3A}</a:tableStyleId>
              </a:tblPr>
              <a:tblGrid>
                <a:gridCol w="1026795">
                  <a:extLst>
                    <a:ext uri="{9D8B030D-6E8A-4147-A177-3AD203B41FA5}">
                      <a16:colId xmlns:a16="http://schemas.microsoft.com/office/drawing/2014/main" val="20000"/>
                    </a:ext>
                  </a:extLst>
                </a:gridCol>
                <a:gridCol w="1026795">
                  <a:extLst>
                    <a:ext uri="{9D8B030D-6E8A-4147-A177-3AD203B41FA5}">
                      <a16:colId xmlns:a16="http://schemas.microsoft.com/office/drawing/2014/main" val="20001"/>
                    </a:ext>
                  </a:extLst>
                </a:gridCol>
                <a:gridCol w="1026795">
                  <a:extLst>
                    <a:ext uri="{9D8B030D-6E8A-4147-A177-3AD203B41FA5}">
                      <a16:colId xmlns:a16="http://schemas.microsoft.com/office/drawing/2014/main" val="20002"/>
                    </a:ext>
                  </a:extLst>
                </a:gridCol>
                <a:gridCol w="1026795">
                  <a:extLst>
                    <a:ext uri="{9D8B030D-6E8A-4147-A177-3AD203B41FA5}">
                      <a16:colId xmlns:a16="http://schemas.microsoft.com/office/drawing/2014/main" val="20003"/>
                    </a:ext>
                  </a:extLst>
                </a:gridCol>
                <a:gridCol w="1026795">
                  <a:extLst>
                    <a:ext uri="{9D8B030D-6E8A-4147-A177-3AD203B41FA5}">
                      <a16:colId xmlns:a16="http://schemas.microsoft.com/office/drawing/2014/main" val="20004"/>
                    </a:ext>
                  </a:extLst>
                </a:gridCol>
                <a:gridCol w="1026795">
                  <a:extLst>
                    <a:ext uri="{9D8B030D-6E8A-4147-A177-3AD203B41FA5}">
                      <a16:colId xmlns:a16="http://schemas.microsoft.com/office/drawing/2014/main" val="20005"/>
                    </a:ext>
                  </a:extLst>
                </a:gridCol>
              </a:tblGrid>
              <a:tr h="381000">
                <a:tc>
                  <a:txBody>
                    <a:bodyPr/>
                    <a:lstStyle/>
                    <a:p>
                      <a:pPr>
                        <a:buNone/>
                      </a:pPr>
                      <a:r>
                        <a:rPr lang="zh-CN"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版本号</a:t>
                      </a:r>
                      <a:endParaRPr lang="zh-CN" altLang="zh-CN" sz="12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buNone/>
                      </a:pPr>
                      <a:r>
                        <a:rPr lang="zh-CN"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修订描述</a:t>
                      </a:r>
                      <a:endParaRPr lang="zh-CN" altLang="zh-CN" sz="12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buNone/>
                      </a:pPr>
                      <a:r>
                        <a:rPr lang="zh-CN"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编制</a:t>
                      </a:r>
                      <a:r>
                        <a:rPr lang="en-US"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2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buNone/>
                      </a:pPr>
                      <a:r>
                        <a:rPr lang="en-US"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审核</a:t>
                      </a:r>
                      <a:endParaRPr lang="zh-CN" altLang="zh-CN" sz="12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buNone/>
                      </a:pPr>
                      <a:r>
                        <a:rPr lang="zh-CN"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批准</a:t>
                      </a:r>
                      <a:r>
                        <a:rPr lang="en-US"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2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buNone/>
                      </a:pPr>
                      <a:r>
                        <a:rPr lang="zh-CN"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日期</a:t>
                      </a:r>
                      <a:endParaRPr lang="zh-CN" altLang="zh-CN" sz="12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buNone/>
                      </a:pPr>
                      <a:endParaRPr lang="zh-CN" altLang="zh-CN" sz="12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extLst>
                  <a:ext uri="{0D108BD9-81ED-4DB2-BD59-A6C34878D82A}">
                    <a16:rowId xmlns:a16="http://schemas.microsoft.com/office/drawing/2014/main" val="10000"/>
                  </a:ext>
                </a:extLst>
              </a:tr>
              <a:tr h="381000">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extLst>
                  <a:ext uri="{0D108BD9-81ED-4DB2-BD59-A6C34878D82A}">
                    <a16:rowId xmlns:a16="http://schemas.microsoft.com/office/drawing/2014/main" val="10001"/>
                  </a:ext>
                </a:extLst>
              </a:tr>
              <a:tr h="381000">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59993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85750" indent="-285750">
              <a:buFont typeface="Wingdings" panose="05000000000000000000" charset="0"/>
              <a:buChar char="u"/>
            </a:pPr>
            <a:r>
              <a:rPr lang="zh-CN" altLang="en-US" sz="1400" i="1" dirty="0">
                <a:solidFill>
                  <a:srgbClr val="183AA8"/>
                </a:solidFill>
                <a:latin typeface="微软雅黑" panose="020B0503020204020204" pitchFamily="34" charset="-122"/>
                <a:ea typeface="微软雅黑" panose="020B0503020204020204" pitchFamily="34" charset="-122"/>
              </a:rPr>
              <a:t>选择有代表性的案例进行重点阐述（可以选多个典型客户进行案例总结）</a:t>
            </a:r>
          </a:p>
          <a:p>
            <a:pPr marL="285750" indent="-285750">
              <a:buFont typeface="Wingdings" panose="05000000000000000000" charset="0"/>
              <a:buChar char="u"/>
            </a:pPr>
            <a:r>
              <a:rPr lang="zh-CN" altLang="en-US" sz="1400" i="1" dirty="0">
                <a:solidFill>
                  <a:srgbClr val="183AA8"/>
                </a:solidFill>
                <a:latin typeface="微软雅黑" panose="020B0503020204020204" pitchFamily="34" charset="-122"/>
                <a:ea typeface="微软雅黑" panose="020B0503020204020204" pitchFamily="34" charset="-122"/>
              </a:rPr>
              <a:t>案例描述重点：</a:t>
            </a:r>
          </a:p>
          <a:p>
            <a:pPr marL="285750" indent="-285750">
              <a:buFont typeface="Arial" panose="020B0604020202020204" pitchFamily="34" charset="0"/>
              <a:buChar char="•"/>
            </a:pPr>
            <a:r>
              <a:rPr lang="zh-CN" altLang="en-US" sz="1400" i="1" dirty="0">
                <a:solidFill>
                  <a:srgbClr val="183AA8"/>
                </a:solidFill>
                <a:latin typeface="微软雅黑" panose="020B0503020204020204" pitchFamily="34" charset="-122"/>
                <a:ea typeface="微软雅黑" panose="020B0503020204020204" pitchFamily="34" charset="-122"/>
              </a:rPr>
              <a:t>重点描述客户的声音（用客户的语言）最好有客户报告</a:t>
            </a:r>
          </a:p>
          <a:p>
            <a:pPr marL="285750" indent="-285750">
              <a:buFont typeface="Arial" panose="020B0604020202020204" pitchFamily="34" charset="0"/>
              <a:buChar char="•"/>
            </a:pPr>
            <a:r>
              <a:rPr lang="zh-CN" altLang="en-US" sz="1400" i="1" dirty="0">
                <a:solidFill>
                  <a:srgbClr val="183AA8"/>
                </a:solidFill>
                <a:latin typeface="微软雅黑" panose="020B0503020204020204" pitchFamily="34" charset="-122"/>
                <a:ea typeface="微软雅黑" panose="020B0503020204020204" pitchFamily="34" charset="-122"/>
              </a:rPr>
              <a:t>重点描述如何解决客户的痛点和给客户带来的价值</a:t>
            </a:r>
          </a:p>
          <a:p>
            <a:pPr marL="285750" indent="-285750">
              <a:buFont typeface="Arial" panose="020B0604020202020204" pitchFamily="34" charset="0"/>
              <a:buChar char="•"/>
            </a:pPr>
            <a:r>
              <a:rPr lang="zh-CN" altLang="en-US" sz="1400" i="1" dirty="0">
                <a:solidFill>
                  <a:srgbClr val="183AA8"/>
                </a:solidFill>
                <a:latin typeface="微软雅黑" panose="020B0503020204020204" pitchFamily="34" charset="-122"/>
                <a:ea typeface="微软雅黑" panose="020B0503020204020204" pitchFamily="34" charset="-122"/>
              </a:rPr>
              <a:t>重点描述最后的效果</a:t>
            </a:r>
          </a:p>
        </p:txBody>
      </p:sp>
      <p:sp>
        <p:nvSpPr>
          <p:cNvPr id="4" name="灯片编号占位符 3"/>
          <p:cNvSpPr>
            <a:spLocks noGrp="1"/>
          </p:cNvSpPr>
          <p:nvPr>
            <p:ph type="sldNum" sz="quarter" idx="10"/>
          </p:nvPr>
        </p:nvSpPr>
        <p:spPr/>
        <p:txBody>
          <a:bodyPr/>
          <a:lstStyle/>
          <a:p>
            <a:pPr>
              <a:defRPr/>
            </a:pPr>
            <a:fld id="{A6C28AE9-8240-1642-85A6-FD4DDA375FD7}" type="slidenum">
              <a:rPr lang="en-US" smtClean="0"/>
              <a:pPr>
                <a:defRPr/>
              </a:pPr>
              <a:t>18</a:t>
            </a:fld>
            <a:endParaRPr lang="en-US"/>
          </a:p>
        </p:txBody>
      </p:sp>
    </p:spTree>
    <p:extLst>
      <p:ext uri="{BB962C8B-B14F-4D97-AF65-F5344CB8AC3E}">
        <p14:creationId xmlns:p14="http://schemas.microsoft.com/office/powerpoint/2010/main" val="3260819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选择有代表性的案例进行重点阐述（可以选多个典型客户进行案例总结）</a:t>
            </a:r>
          </a:p>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案例描述重点：</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重点描述客户的声音（用客户的语言）最好有客户报告</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重点描述如何解决客户的痛点和给客户带来的价值</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重点描述最后的效果</a:t>
            </a:r>
          </a:p>
        </p:txBody>
      </p:sp>
      <p:sp>
        <p:nvSpPr>
          <p:cNvPr id="4" name="灯片编号占位符 3"/>
          <p:cNvSpPr>
            <a:spLocks noGrp="1"/>
          </p:cNvSpPr>
          <p:nvPr>
            <p:ph type="sldNum" sz="quarter" idx="10"/>
          </p:nvPr>
        </p:nvSpPr>
        <p:spPr/>
        <p:txBody>
          <a:bodyPr/>
          <a:lstStyle/>
          <a:p>
            <a:pPr>
              <a:defRPr/>
            </a:pPr>
            <a:fld id="{A6C28AE9-8240-1642-85A6-FD4DDA375FD7}" type="slidenum">
              <a:rPr lang="en-US" smtClean="0"/>
              <a:pPr>
                <a:defRPr/>
              </a:pPr>
              <a:t>19</a:t>
            </a:fld>
            <a:endParaRPr lang="en-US"/>
          </a:p>
        </p:txBody>
      </p:sp>
    </p:spTree>
    <p:extLst>
      <p:ext uri="{BB962C8B-B14F-4D97-AF65-F5344CB8AC3E}">
        <p14:creationId xmlns:p14="http://schemas.microsoft.com/office/powerpoint/2010/main" val="2960623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435610" y="4416425"/>
            <a:ext cx="6152515" cy="4183380"/>
          </a:xfrm>
        </p:spPr>
        <p:txBody>
          <a:bodyPr>
            <a:normAutofit/>
          </a:bodyPr>
          <a:lstStyle/>
          <a:p>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编制主打胶片的注意事项：</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124198"/>
              </a:buClr>
              <a:buSzPct val="65000"/>
              <a:buFont typeface="Wingdings" panose="05000000000000000000" charset="0"/>
              <a:buChar char="p"/>
            </a:pPr>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胶片定位：</a:t>
            </a:r>
            <a:r>
              <a:rPr lang="zh-CN" altLang="en-US" sz="1400" i="1" dirty="0">
                <a:solidFill>
                  <a:srgbClr val="183AA8"/>
                </a:solidFill>
                <a:latin typeface="微软雅黑" panose="020B0503020204020204" pitchFamily="34" charset="-122"/>
                <a:ea typeface="微软雅黑" panose="020B0503020204020204" pitchFamily="34" charset="-122"/>
                <a:cs typeface="微软雅黑" panose="020B0503020204020204" pitchFamily="34" charset="-122"/>
                <a:sym typeface="+mn-ea"/>
              </a:rPr>
              <a:t>本胶片主要是配合XX产品（包）的机会点的引导主打胶片</a:t>
            </a:r>
            <a:endParaRPr lang="zh-CN" altLang="en-US" sz="1400" dirty="0">
              <a:solidFill>
                <a:srgbClr val="183AA8"/>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124198"/>
              </a:buClr>
              <a:buSzPct val="65000"/>
              <a:buFont typeface="Wingdings" panose="05000000000000000000" charset="0"/>
              <a:buChar char="p"/>
            </a:pPr>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讲解对象：</a:t>
            </a:r>
            <a:r>
              <a:rPr lang="zh-CN" altLang="en-US" sz="1400" i="1" dirty="0">
                <a:solidFill>
                  <a:srgbClr val="183AA8"/>
                </a:solidFill>
                <a:latin typeface="微软雅黑" panose="020B0503020204020204" pitchFamily="34" charset="-122"/>
                <a:ea typeface="微软雅黑" panose="020B0503020204020204" pitchFamily="34" charset="-122"/>
                <a:cs typeface="微软雅黑" panose="020B0503020204020204" pitchFamily="34" charset="-122"/>
                <a:sym typeface="+mn-ea"/>
              </a:rPr>
              <a:t>行业客户的中高层客户</a:t>
            </a:r>
            <a:endParaRPr lang="zh-CN" altLang="en-US" sz="1400" i="1" dirty="0">
              <a:solidFill>
                <a:srgbClr val="124198"/>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124198"/>
              </a:buClr>
              <a:buSzPct val="65000"/>
              <a:buFont typeface="Wingdings" panose="05000000000000000000" charset="0"/>
              <a:buChar char="p"/>
            </a:pPr>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核心观点：</a:t>
            </a:r>
            <a:r>
              <a:rPr lang="zh-CN" altLang="en-US" sz="1400" i="1" dirty="0">
                <a:solidFill>
                  <a:srgbClr val="124198"/>
                </a:solidFill>
                <a:latin typeface="微软雅黑" panose="020B0503020204020204" pitchFamily="34" charset="-122"/>
                <a:ea typeface="微软雅黑" panose="020B0503020204020204" pitchFamily="34" charset="-122"/>
                <a:cs typeface="微软雅黑" panose="020B0503020204020204" pitchFamily="34" charset="-122"/>
                <a:sym typeface="+mn-ea"/>
              </a:rPr>
              <a:t>1、XXXXXXXXX。2、XXXXXXXX。3、XXXXXXX</a:t>
            </a:r>
            <a:endParaRPr lang="zh-CN" altLang="en-US" sz="1400" i="1" dirty="0">
              <a:solidFill>
                <a:srgbClr val="124198"/>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124198"/>
              </a:buClr>
              <a:buSzPct val="65000"/>
              <a:buFont typeface="Wingdings" panose="05000000000000000000" charset="0"/>
              <a:buChar char="p"/>
            </a:pPr>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核心思路：不是卖一个东西给客户，而是帮客户解决问题</a:t>
            </a:r>
            <a:endPar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124198"/>
              </a:buClr>
              <a:buSzPct val="65000"/>
              <a:buFont typeface="Wingdings" panose="05000000000000000000" charset="0"/>
              <a:buChar char="p"/>
            </a:pPr>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核心逻辑： 体认您的痛点，给出解决方案，产品是解决方案的组成部分</a:t>
            </a:r>
            <a:endPar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124198"/>
              </a:buClr>
              <a:buSzPct val="65000"/>
              <a:buFont typeface="Wingdings" panose="05000000000000000000" charset="0"/>
              <a:buChar char="p"/>
            </a:pPr>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关键信息和技巧：</a:t>
            </a:r>
            <a:r>
              <a:rPr lang="zh-CN" altLang="en-US" sz="1400" i="1" dirty="0">
                <a:solidFill>
                  <a:srgbClr val="183AA8"/>
                </a:solidFill>
                <a:latin typeface="微软雅黑" panose="020B0503020204020204" pitchFamily="34" charset="-122"/>
                <a:ea typeface="微软雅黑" panose="020B0503020204020204" pitchFamily="34" charset="-122"/>
                <a:cs typeface="微软雅黑" panose="020B0503020204020204" pitchFamily="34" charset="-122"/>
                <a:sym typeface="+mn-ea"/>
              </a:rPr>
              <a:t>需要向客户传递的关键信息，以及如何有效传递</a:t>
            </a:r>
            <a:endParaRPr lang="zh-CN" altLang="en-US" sz="1400" dirty="0">
              <a:solidFill>
                <a:srgbClr val="183AA8"/>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124198"/>
              </a:buClr>
              <a:buSzPct val="65000"/>
              <a:buFont typeface="Wingdings" panose="05000000000000000000" charset="0"/>
              <a:buChar char="p"/>
            </a:pPr>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注意事项：</a:t>
            </a:r>
            <a:r>
              <a:rPr lang="zh-CN" altLang="en-US" sz="1400" i="1" dirty="0">
                <a:solidFill>
                  <a:srgbClr val="124198"/>
                </a:solidFill>
                <a:latin typeface="微软雅黑" panose="020B0503020204020204" pitchFamily="34" charset="-122"/>
                <a:ea typeface="微软雅黑" panose="020B0503020204020204" pitchFamily="34" charset="-122"/>
                <a:cs typeface="微软雅黑" panose="020B0503020204020204" pitchFamily="34" charset="-122"/>
                <a:sym typeface="+mn-ea"/>
              </a:rPr>
              <a:t>给出讲解者需要注意的事项。</a:t>
            </a:r>
            <a:endParaRPr lang="zh-CN" altLang="en-US" sz="1400" i="1" dirty="0">
              <a:solidFill>
                <a:srgbClr val="124198"/>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rtl="0" eaLnBrk="1" fontAlgn="base" latinLnBrk="0" hangingPunct="1"/>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zh-CN" sz="14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rtl="0" eaLnBrk="1" fontAlgn="base" latinLnBrk="0" hangingPunct="1"/>
            <a:endParaRPr lang="zh-CN" altLang="zh-CN" b="0" i="0" u="none" strike="noStrike" kern="1200" baseline="0" dirty="0">
              <a:solidFill>
                <a:schemeClr val="tx1"/>
              </a:solidFill>
              <a:latin typeface="Arial Narrow" panose="020B0606020202030204"/>
              <a:ea typeface="MS PGothic" panose="020B0600070205080204" charset="-128"/>
              <a:cs typeface="Arial Narrow" panose="020B0606020202030204"/>
            </a:endParaRPr>
          </a:p>
          <a:p>
            <a:endParaRPr lang="zh-CN" altLang="en-US" dirty="0"/>
          </a:p>
        </p:txBody>
      </p:sp>
      <p:sp>
        <p:nvSpPr>
          <p:cNvPr id="4" name="灯片编号占位符 3"/>
          <p:cNvSpPr>
            <a:spLocks noGrp="1"/>
          </p:cNvSpPr>
          <p:nvPr>
            <p:ph type="sldNum" sz="quarter" idx="10"/>
          </p:nvPr>
        </p:nvSpPr>
        <p:spPr/>
        <p:txBody>
          <a:bodyPr/>
          <a:lstStyle/>
          <a:p>
            <a:pPr>
              <a:defRPr/>
            </a:pPr>
            <a:fld id="{A6C28AE9-8240-1642-85A6-FD4DDA375FD7}" type="slidenum">
              <a:rPr lang="en-US" smtClean="0"/>
              <a:pPr>
                <a:defRPr/>
              </a:pPr>
              <a:t>2</a:t>
            </a:fld>
            <a:endParaRPr lang="en-US"/>
          </a:p>
        </p:txBody>
      </p:sp>
      <p:graphicFrame>
        <p:nvGraphicFramePr>
          <p:cNvPr id="5" name="表格 4"/>
          <p:cNvGraphicFramePr/>
          <p:nvPr/>
        </p:nvGraphicFramePr>
        <p:xfrm>
          <a:off x="519430" y="7560945"/>
          <a:ext cx="6160770" cy="1402080"/>
        </p:xfrm>
        <a:graphic>
          <a:graphicData uri="http://schemas.openxmlformats.org/drawingml/2006/table">
            <a:tbl>
              <a:tblPr firstRow="1" bandRow="1">
                <a:tableStyleId>{5C22544A-7EE6-4342-B048-85BDC9FD1C3A}</a:tableStyleId>
              </a:tblPr>
              <a:tblGrid>
                <a:gridCol w="1026795">
                  <a:extLst>
                    <a:ext uri="{9D8B030D-6E8A-4147-A177-3AD203B41FA5}">
                      <a16:colId xmlns:a16="http://schemas.microsoft.com/office/drawing/2014/main" val="20000"/>
                    </a:ext>
                  </a:extLst>
                </a:gridCol>
                <a:gridCol w="1026795">
                  <a:extLst>
                    <a:ext uri="{9D8B030D-6E8A-4147-A177-3AD203B41FA5}">
                      <a16:colId xmlns:a16="http://schemas.microsoft.com/office/drawing/2014/main" val="20001"/>
                    </a:ext>
                  </a:extLst>
                </a:gridCol>
                <a:gridCol w="1026795">
                  <a:extLst>
                    <a:ext uri="{9D8B030D-6E8A-4147-A177-3AD203B41FA5}">
                      <a16:colId xmlns:a16="http://schemas.microsoft.com/office/drawing/2014/main" val="20002"/>
                    </a:ext>
                  </a:extLst>
                </a:gridCol>
                <a:gridCol w="1026795">
                  <a:extLst>
                    <a:ext uri="{9D8B030D-6E8A-4147-A177-3AD203B41FA5}">
                      <a16:colId xmlns:a16="http://schemas.microsoft.com/office/drawing/2014/main" val="20003"/>
                    </a:ext>
                  </a:extLst>
                </a:gridCol>
                <a:gridCol w="1026795">
                  <a:extLst>
                    <a:ext uri="{9D8B030D-6E8A-4147-A177-3AD203B41FA5}">
                      <a16:colId xmlns:a16="http://schemas.microsoft.com/office/drawing/2014/main" val="20004"/>
                    </a:ext>
                  </a:extLst>
                </a:gridCol>
                <a:gridCol w="1026795">
                  <a:extLst>
                    <a:ext uri="{9D8B030D-6E8A-4147-A177-3AD203B41FA5}">
                      <a16:colId xmlns:a16="http://schemas.microsoft.com/office/drawing/2014/main" val="20005"/>
                    </a:ext>
                  </a:extLst>
                </a:gridCol>
              </a:tblGrid>
              <a:tr h="381000">
                <a:tc>
                  <a:txBody>
                    <a:bodyPr/>
                    <a:lstStyle/>
                    <a:p>
                      <a:pPr>
                        <a:buNone/>
                      </a:pPr>
                      <a:r>
                        <a:rPr lang="zh-CN"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版本号</a:t>
                      </a:r>
                      <a:endParaRPr lang="zh-CN" altLang="zh-CN" sz="12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buNone/>
                      </a:pPr>
                      <a:r>
                        <a:rPr lang="zh-CN"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修订描述</a:t>
                      </a:r>
                      <a:endParaRPr lang="zh-CN" altLang="zh-CN" sz="12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buNone/>
                      </a:pPr>
                      <a:r>
                        <a:rPr lang="zh-CN"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编制</a:t>
                      </a:r>
                      <a:r>
                        <a:rPr lang="en-US"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2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buNone/>
                      </a:pPr>
                      <a:r>
                        <a:rPr lang="en-US"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审核</a:t>
                      </a:r>
                      <a:endParaRPr lang="zh-CN" altLang="zh-CN" sz="12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buNone/>
                      </a:pPr>
                      <a:r>
                        <a:rPr lang="zh-CN"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批准</a:t>
                      </a:r>
                      <a:r>
                        <a:rPr lang="en-US"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2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buNone/>
                      </a:pPr>
                      <a:r>
                        <a:rPr lang="zh-CN"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日期</a:t>
                      </a:r>
                      <a:endParaRPr lang="zh-CN" altLang="zh-CN" sz="12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buNone/>
                      </a:pPr>
                      <a:endParaRPr lang="zh-CN" altLang="zh-CN" sz="12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extLst>
                  <a:ext uri="{0D108BD9-81ED-4DB2-BD59-A6C34878D82A}">
                    <a16:rowId xmlns:a16="http://schemas.microsoft.com/office/drawing/2014/main" val="10000"/>
                  </a:ext>
                </a:extLst>
              </a:tr>
              <a:tr h="381000">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extLst>
                  <a:ext uri="{0D108BD9-81ED-4DB2-BD59-A6C34878D82A}">
                    <a16:rowId xmlns:a16="http://schemas.microsoft.com/office/drawing/2014/main" val="10001"/>
                  </a:ext>
                </a:extLst>
              </a:tr>
              <a:tr h="381000">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extLst>
                  <a:ext uri="{0D108BD9-81ED-4DB2-BD59-A6C34878D82A}">
                    <a16:rowId xmlns:a16="http://schemas.microsoft.com/office/drawing/2014/main" val="10002"/>
                  </a:ext>
                </a:extLst>
              </a:tr>
            </a:tbl>
          </a:graphicData>
        </a:graphic>
      </p:graphicFrame>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选择有代表性的案例进行重点阐述（可以选多个典型客户进行案例总结）</a:t>
            </a:r>
          </a:p>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案例描述重点：</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重点描述客户的声音（用客户的语言）最好有客户报告</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重点描述如何解决客户的痛点和给客户带来的价值</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重点描述最后的效果</a:t>
            </a:r>
          </a:p>
        </p:txBody>
      </p:sp>
      <p:sp>
        <p:nvSpPr>
          <p:cNvPr id="4" name="灯片编号占位符 3"/>
          <p:cNvSpPr>
            <a:spLocks noGrp="1"/>
          </p:cNvSpPr>
          <p:nvPr>
            <p:ph type="sldNum" sz="quarter" idx="10"/>
          </p:nvPr>
        </p:nvSpPr>
        <p:spPr/>
        <p:txBody>
          <a:bodyPr/>
          <a:lstStyle/>
          <a:p>
            <a:pPr>
              <a:defRPr/>
            </a:pPr>
            <a:fld id="{A6C28AE9-8240-1642-85A6-FD4DDA375FD7}" type="slidenum">
              <a:rPr lang="en-US" smtClean="0"/>
              <a:pPr>
                <a:defRPr/>
              </a:pPr>
              <a:t>20</a:t>
            </a:fld>
            <a:endParaRPr lang="en-US"/>
          </a:p>
        </p:txBody>
      </p:sp>
    </p:spTree>
    <p:extLst>
      <p:ext uri="{BB962C8B-B14F-4D97-AF65-F5344CB8AC3E}">
        <p14:creationId xmlns:p14="http://schemas.microsoft.com/office/powerpoint/2010/main" val="2236483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选择有代表性的案例进行重点阐述（可以选多个典型客户进行案例总结）</a:t>
            </a:r>
          </a:p>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案例描述重点：</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重点描述客户的声音（用客户的语言）最好有客户报告</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重点描述如何解决客户的痛点和给客户带来的价值</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重点描述最后的效果</a:t>
            </a:r>
          </a:p>
        </p:txBody>
      </p:sp>
      <p:sp>
        <p:nvSpPr>
          <p:cNvPr id="4" name="灯片编号占位符 3"/>
          <p:cNvSpPr>
            <a:spLocks noGrp="1"/>
          </p:cNvSpPr>
          <p:nvPr>
            <p:ph type="sldNum" sz="quarter" idx="10"/>
          </p:nvPr>
        </p:nvSpPr>
        <p:spPr/>
        <p:txBody>
          <a:bodyPr/>
          <a:lstStyle/>
          <a:p>
            <a:pPr>
              <a:defRPr/>
            </a:pPr>
            <a:fld id="{A6C28AE9-8240-1642-85A6-FD4DDA375FD7}" type="slidenum">
              <a:rPr lang="en-US" smtClean="0"/>
              <a:pPr>
                <a:defRPr/>
              </a:pPr>
              <a:t>21</a:t>
            </a:fld>
            <a:endParaRPr lang="en-US"/>
          </a:p>
        </p:txBody>
      </p:sp>
    </p:spTree>
    <p:extLst>
      <p:ext uri="{BB962C8B-B14F-4D97-AF65-F5344CB8AC3E}">
        <p14:creationId xmlns:p14="http://schemas.microsoft.com/office/powerpoint/2010/main" val="3708729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选择有代表性的案例进行重点阐述（可以选多个典型客户进行案例总结）</a:t>
            </a:r>
          </a:p>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案例描述重点：</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重点描述客户的声音（用客户的语言）最好有客户报告</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重点描述如何解决客户的痛点和给客户带来的价值</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重点描述最后的效果</a:t>
            </a:r>
          </a:p>
        </p:txBody>
      </p:sp>
      <p:sp>
        <p:nvSpPr>
          <p:cNvPr id="4" name="灯片编号占位符 3"/>
          <p:cNvSpPr>
            <a:spLocks noGrp="1"/>
          </p:cNvSpPr>
          <p:nvPr>
            <p:ph type="sldNum" sz="quarter" idx="10"/>
          </p:nvPr>
        </p:nvSpPr>
        <p:spPr/>
        <p:txBody>
          <a:bodyPr/>
          <a:lstStyle/>
          <a:p>
            <a:pPr>
              <a:defRPr/>
            </a:pPr>
            <a:fld id="{A6C28AE9-8240-1642-85A6-FD4DDA375FD7}" type="slidenum">
              <a:rPr lang="en-US" smtClean="0"/>
              <a:pPr>
                <a:defRPr/>
              </a:pPr>
              <a:t>22</a:t>
            </a:fld>
            <a:endParaRPr lang="en-US"/>
          </a:p>
        </p:txBody>
      </p:sp>
    </p:spTree>
    <p:extLst>
      <p:ext uri="{BB962C8B-B14F-4D97-AF65-F5344CB8AC3E}">
        <p14:creationId xmlns:p14="http://schemas.microsoft.com/office/powerpoint/2010/main" val="1516000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选择有代表性的案例进行重点阐述（可以选多个典型客户进行案例总结）</a:t>
            </a:r>
          </a:p>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案例描述重点：</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重点描述客户的声音（用客户的语言）最好有客户报告</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重点描述如何解决客户的痛点和给客户带来的价值</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重点描述最后的效果</a:t>
            </a:r>
          </a:p>
        </p:txBody>
      </p:sp>
      <p:sp>
        <p:nvSpPr>
          <p:cNvPr id="4" name="灯片编号占位符 3"/>
          <p:cNvSpPr>
            <a:spLocks noGrp="1"/>
          </p:cNvSpPr>
          <p:nvPr>
            <p:ph type="sldNum" sz="quarter" idx="10"/>
          </p:nvPr>
        </p:nvSpPr>
        <p:spPr/>
        <p:txBody>
          <a:bodyPr/>
          <a:lstStyle/>
          <a:p>
            <a:pPr>
              <a:defRPr/>
            </a:pPr>
            <a:fld id="{A6C28AE9-8240-1642-85A6-FD4DDA375FD7}" type="slidenum">
              <a:rPr lang="en-US" smtClean="0"/>
              <a:pPr>
                <a:defRPr/>
              </a:pPr>
              <a:t>23</a:t>
            </a:fld>
            <a:endParaRPr lang="en-US"/>
          </a:p>
        </p:txBody>
      </p:sp>
    </p:spTree>
    <p:extLst>
      <p:ext uri="{BB962C8B-B14F-4D97-AF65-F5344CB8AC3E}">
        <p14:creationId xmlns:p14="http://schemas.microsoft.com/office/powerpoint/2010/main" val="1408157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435610" y="4416425"/>
            <a:ext cx="6152515" cy="4183380"/>
          </a:xfrm>
        </p:spPr>
        <p:txBody>
          <a:bodyPr>
            <a:normAutofit/>
          </a:bodyPr>
          <a:lstStyle/>
          <a:p>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编制主打胶片的注意事项：</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124198"/>
              </a:buClr>
              <a:buSzPct val="65000"/>
              <a:buFont typeface="Wingdings" panose="05000000000000000000" charset="0"/>
              <a:buChar char="p"/>
            </a:pPr>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胶片定位：</a:t>
            </a:r>
            <a:r>
              <a:rPr lang="zh-CN" altLang="en-US" sz="1400" i="1" dirty="0">
                <a:solidFill>
                  <a:srgbClr val="183AA8"/>
                </a:solidFill>
                <a:latin typeface="微软雅黑" panose="020B0503020204020204" pitchFamily="34" charset="-122"/>
                <a:ea typeface="微软雅黑" panose="020B0503020204020204" pitchFamily="34" charset="-122"/>
                <a:cs typeface="微软雅黑" panose="020B0503020204020204" pitchFamily="34" charset="-122"/>
                <a:sym typeface="+mn-ea"/>
              </a:rPr>
              <a:t>本胶片主要是配合XX产品（包）的机会点的引导主打胶片</a:t>
            </a:r>
            <a:endParaRPr lang="zh-CN" altLang="en-US" sz="1400" dirty="0">
              <a:solidFill>
                <a:srgbClr val="183AA8"/>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124198"/>
              </a:buClr>
              <a:buSzPct val="65000"/>
              <a:buFont typeface="Wingdings" panose="05000000000000000000" charset="0"/>
              <a:buChar char="p"/>
            </a:pPr>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讲解对象：</a:t>
            </a:r>
            <a:r>
              <a:rPr lang="zh-CN" altLang="en-US" sz="1400" i="1" dirty="0">
                <a:solidFill>
                  <a:srgbClr val="183AA8"/>
                </a:solidFill>
                <a:latin typeface="微软雅黑" panose="020B0503020204020204" pitchFamily="34" charset="-122"/>
                <a:ea typeface="微软雅黑" panose="020B0503020204020204" pitchFamily="34" charset="-122"/>
                <a:cs typeface="微软雅黑" panose="020B0503020204020204" pitchFamily="34" charset="-122"/>
                <a:sym typeface="+mn-ea"/>
              </a:rPr>
              <a:t>行业客户的中高层客户</a:t>
            </a:r>
            <a:endParaRPr lang="zh-CN" altLang="en-US" sz="1400" i="1" dirty="0">
              <a:solidFill>
                <a:srgbClr val="124198"/>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124198"/>
              </a:buClr>
              <a:buSzPct val="65000"/>
              <a:buFont typeface="Wingdings" panose="05000000000000000000" charset="0"/>
              <a:buChar char="p"/>
            </a:pPr>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核心观点：</a:t>
            </a:r>
            <a:r>
              <a:rPr lang="zh-CN" altLang="en-US" sz="1400" i="1" dirty="0">
                <a:solidFill>
                  <a:srgbClr val="124198"/>
                </a:solidFill>
                <a:latin typeface="微软雅黑" panose="020B0503020204020204" pitchFamily="34" charset="-122"/>
                <a:ea typeface="微软雅黑" panose="020B0503020204020204" pitchFamily="34" charset="-122"/>
                <a:cs typeface="微软雅黑" panose="020B0503020204020204" pitchFamily="34" charset="-122"/>
                <a:sym typeface="+mn-ea"/>
              </a:rPr>
              <a:t>1、XXXXXXXXX。2、XXXXXXXX。3、XXXXXXX</a:t>
            </a:r>
            <a:endParaRPr lang="zh-CN" altLang="en-US" sz="1400" i="1" dirty="0">
              <a:solidFill>
                <a:srgbClr val="124198"/>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124198"/>
              </a:buClr>
              <a:buSzPct val="65000"/>
              <a:buFont typeface="Wingdings" panose="05000000000000000000" charset="0"/>
              <a:buChar char="p"/>
            </a:pPr>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核心思路：不是卖一个东西给客户，而是帮客户解决问题</a:t>
            </a:r>
            <a:endPar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124198"/>
              </a:buClr>
              <a:buSzPct val="65000"/>
              <a:buFont typeface="Wingdings" panose="05000000000000000000" charset="0"/>
              <a:buChar char="p"/>
            </a:pPr>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核心逻辑： 体认您的痛点，给出解决方案，产品是解决方案的组成部分</a:t>
            </a:r>
            <a:endPar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124198"/>
              </a:buClr>
              <a:buSzPct val="65000"/>
              <a:buFont typeface="Wingdings" panose="05000000000000000000" charset="0"/>
              <a:buChar char="p"/>
            </a:pPr>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关键信息和技巧：</a:t>
            </a:r>
            <a:r>
              <a:rPr lang="zh-CN" altLang="en-US" sz="1400" i="1" dirty="0">
                <a:solidFill>
                  <a:srgbClr val="183AA8"/>
                </a:solidFill>
                <a:latin typeface="微软雅黑" panose="020B0503020204020204" pitchFamily="34" charset="-122"/>
                <a:ea typeface="微软雅黑" panose="020B0503020204020204" pitchFamily="34" charset="-122"/>
                <a:cs typeface="微软雅黑" panose="020B0503020204020204" pitchFamily="34" charset="-122"/>
                <a:sym typeface="+mn-ea"/>
              </a:rPr>
              <a:t>需要向客户传递的关键信息，以及如何有效传递</a:t>
            </a:r>
            <a:endParaRPr lang="zh-CN" altLang="en-US" sz="1400" dirty="0">
              <a:solidFill>
                <a:srgbClr val="183AA8"/>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124198"/>
              </a:buClr>
              <a:buSzPct val="65000"/>
              <a:buFont typeface="Wingdings" panose="05000000000000000000" charset="0"/>
              <a:buChar char="p"/>
            </a:pPr>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注意事项：</a:t>
            </a:r>
            <a:r>
              <a:rPr lang="zh-CN" altLang="en-US" sz="1400" i="1" dirty="0">
                <a:solidFill>
                  <a:srgbClr val="124198"/>
                </a:solidFill>
                <a:latin typeface="微软雅黑" panose="020B0503020204020204" pitchFamily="34" charset="-122"/>
                <a:ea typeface="微软雅黑" panose="020B0503020204020204" pitchFamily="34" charset="-122"/>
                <a:cs typeface="微软雅黑" panose="020B0503020204020204" pitchFamily="34" charset="-122"/>
                <a:sym typeface="+mn-ea"/>
              </a:rPr>
              <a:t>给出讲解者需要注意的事项。</a:t>
            </a:r>
            <a:endParaRPr lang="zh-CN" altLang="en-US" sz="1400" i="1" dirty="0">
              <a:solidFill>
                <a:srgbClr val="124198"/>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rtl="0" eaLnBrk="1" fontAlgn="base" latinLnBrk="0" hangingPunct="1"/>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zh-CN" sz="14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rtl="0" eaLnBrk="1" fontAlgn="base" latinLnBrk="0" hangingPunct="1"/>
            <a:endParaRPr lang="zh-CN" altLang="zh-CN" b="0" i="0" u="none" strike="noStrike" kern="1200" baseline="0" dirty="0">
              <a:solidFill>
                <a:schemeClr val="tx1"/>
              </a:solidFill>
              <a:latin typeface="Arial Narrow" panose="020B0606020202030204"/>
              <a:ea typeface="MS PGothic" panose="020B0600070205080204" charset="-128"/>
              <a:cs typeface="Arial Narrow" panose="020B0606020202030204"/>
            </a:endParaRPr>
          </a:p>
          <a:p>
            <a:endParaRPr lang="zh-CN" altLang="en-US" dirty="0"/>
          </a:p>
        </p:txBody>
      </p:sp>
      <p:sp>
        <p:nvSpPr>
          <p:cNvPr id="4" name="灯片编号占位符 3"/>
          <p:cNvSpPr>
            <a:spLocks noGrp="1"/>
          </p:cNvSpPr>
          <p:nvPr>
            <p:ph type="sldNum" sz="quarter" idx="10"/>
          </p:nvPr>
        </p:nvSpPr>
        <p:spPr/>
        <p:txBody>
          <a:bodyPr/>
          <a:lstStyle/>
          <a:p>
            <a:pPr>
              <a:defRPr/>
            </a:pPr>
            <a:fld id="{A6C28AE9-8240-1642-85A6-FD4DDA375FD7}" type="slidenum">
              <a:rPr lang="en-US" smtClean="0"/>
              <a:pPr>
                <a:defRPr/>
              </a:pPr>
              <a:t>24</a:t>
            </a:fld>
            <a:endParaRPr lang="en-US"/>
          </a:p>
        </p:txBody>
      </p:sp>
      <p:graphicFrame>
        <p:nvGraphicFramePr>
          <p:cNvPr id="5" name="表格 4"/>
          <p:cNvGraphicFramePr/>
          <p:nvPr/>
        </p:nvGraphicFramePr>
        <p:xfrm>
          <a:off x="519430" y="7560945"/>
          <a:ext cx="6160770" cy="1402080"/>
        </p:xfrm>
        <a:graphic>
          <a:graphicData uri="http://schemas.openxmlformats.org/drawingml/2006/table">
            <a:tbl>
              <a:tblPr firstRow="1" bandRow="1">
                <a:tableStyleId>{5C22544A-7EE6-4342-B048-85BDC9FD1C3A}</a:tableStyleId>
              </a:tblPr>
              <a:tblGrid>
                <a:gridCol w="1026795">
                  <a:extLst>
                    <a:ext uri="{9D8B030D-6E8A-4147-A177-3AD203B41FA5}">
                      <a16:colId xmlns:a16="http://schemas.microsoft.com/office/drawing/2014/main" val="20000"/>
                    </a:ext>
                  </a:extLst>
                </a:gridCol>
                <a:gridCol w="1026795">
                  <a:extLst>
                    <a:ext uri="{9D8B030D-6E8A-4147-A177-3AD203B41FA5}">
                      <a16:colId xmlns:a16="http://schemas.microsoft.com/office/drawing/2014/main" val="20001"/>
                    </a:ext>
                  </a:extLst>
                </a:gridCol>
                <a:gridCol w="1026795">
                  <a:extLst>
                    <a:ext uri="{9D8B030D-6E8A-4147-A177-3AD203B41FA5}">
                      <a16:colId xmlns:a16="http://schemas.microsoft.com/office/drawing/2014/main" val="20002"/>
                    </a:ext>
                  </a:extLst>
                </a:gridCol>
                <a:gridCol w="1026795">
                  <a:extLst>
                    <a:ext uri="{9D8B030D-6E8A-4147-A177-3AD203B41FA5}">
                      <a16:colId xmlns:a16="http://schemas.microsoft.com/office/drawing/2014/main" val="20003"/>
                    </a:ext>
                  </a:extLst>
                </a:gridCol>
                <a:gridCol w="1026795">
                  <a:extLst>
                    <a:ext uri="{9D8B030D-6E8A-4147-A177-3AD203B41FA5}">
                      <a16:colId xmlns:a16="http://schemas.microsoft.com/office/drawing/2014/main" val="20004"/>
                    </a:ext>
                  </a:extLst>
                </a:gridCol>
                <a:gridCol w="1026795">
                  <a:extLst>
                    <a:ext uri="{9D8B030D-6E8A-4147-A177-3AD203B41FA5}">
                      <a16:colId xmlns:a16="http://schemas.microsoft.com/office/drawing/2014/main" val="20005"/>
                    </a:ext>
                  </a:extLst>
                </a:gridCol>
              </a:tblGrid>
              <a:tr h="381000">
                <a:tc>
                  <a:txBody>
                    <a:bodyPr/>
                    <a:lstStyle/>
                    <a:p>
                      <a:pPr>
                        <a:buNone/>
                      </a:pPr>
                      <a:r>
                        <a:rPr lang="zh-CN"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版本号</a:t>
                      </a:r>
                      <a:endParaRPr lang="zh-CN" altLang="zh-CN" sz="12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buNone/>
                      </a:pPr>
                      <a:r>
                        <a:rPr lang="zh-CN"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修订描述</a:t>
                      </a:r>
                      <a:endParaRPr lang="zh-CN" altLang="zh-CN" sz="12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buNone/>
                      </a:pPr>
                      <a:r>
                        <a:rPr lang="zh-CN"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编制</a:t>
                      </a:r>
                      <a:r>
                        <a:rPr lang="en-US"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2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buNone/>
                      </a:pPr>
                      <a:r>
                        <a:rPr lang="en-US"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审核</a:t>
                      </a:r>
                      <a:endParaRPr lang="zh-CN" altLang="zh-CN" sz="12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buNone/>
                      </a:pPr>
                      <a:r>
                        <a:rPr lang="zh-CN"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批准</a:t>
                      </a:r>
                      <a:r>
                        <a:rPr lang="en-US"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2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buNone/>
                      </a:pPr>
                      <a:r>
                        <a:rPr lang="zh-CN"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日期</a:t>
                      </a:r>
                      <a:endParaRPr lang="zh-CN" altLang="zh-CN" sz="12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buNone/>
                      </a:pPr>
                      <a:endParaRPr lang="zh-CN" altLang="zh-CN" sz="12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extLst>
                  <a:ext uri="{0D108BD9-81ED-4DB2-BD59-A6C34878D82A}">
                    <a16:rowId xmlns:a16="http://schemas.microsoft.com/office/drawing/2014/main" val="10000"/>
                  </a:ext>
                </a:extLst>
              </a:tr>
              <a:tr h="381000">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extLst>
                  <a:ext uri="{0D108BD9-81ED-4DB2-BD59-A6C34878D82A}">
                    <a16:rowId xmlns:a16="http://schemas.microsoft.com/office/drawing/2014/main" val="10001"/>
                  </a:ext>
                </a:extLst>
              </a:tr>
              <a:tr h="381000">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11063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选择有代表性的案例进行重点阐述（可以选多个典型客户进行案例总结）</a:t>
            </a:r>
          </a:p>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案例描述重点：</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重点描述客户的声音（用客户的语言）最好有客户报告</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重点描述如何解决客户的痛点和给客户带来的价值</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重点描述最后的效果</a:t>
            </a:r>
          </a:p>
        </p:txBody>
      </p:sp>
      <p:sp>
        <p:nvSpPr>
          <p:cNvPr id="4" name="灯片编号占位符 3"/>
          <p:cNvSpPr>
            <a:spLocks noGrp="1"/>
          </p:cNvSpPr>
          <p:nvPr>
            <p:ph type="sldNum" sz="quarter" idx="10"/>
          </p:nvPr>
        </p:nvSpPr>
        <p:spPr/>
        <p:txBody>
          <a:bodyPr/>
          <a:lstStyle/>
          <a:p>
            <a:pPr>
              <a:defRPr/>
            </a:pPr>
            <a:fld id="{A6C28AE9-8240-1642-85A6-FD4DDA375FD7}" type="slidenum">
              <a:rPr lang="en-US" smtClean="0"/>
              <a:pPr>
                <a:defRPr/>
              </a:pPr>
              <a:t>25</a:t>
            </a:fld>
            <a:endParaRPr lang="en-US"/>
          </a:p>
        </p:txBody>
      </p:sp>
    </p:spTree>
    <p:extLst>
      <p:ext uri="{BB962C8B-B14F-4D97-AF65-F5344CB8AC3E}">
        <p14:creationId xmlns:p14="http://schemas.microsoft.com/office/powerpoint/2010/main" val="2906523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选择有代表性的案例进行重点阐述（可以选多个典型客户进行案例总结）</a:t>
            </a:r>
          </a:p>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案例描述重点：</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重点描述客户的声音（用客户的语言）最好有客户报告</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重点描述如何解决客户的痛点和给客户带来的价值</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重点描述最后的效果</a:t>
            </a:r>
          </a:p>
        </p:txBody>
      </p:sp>
      <p:sp>
        <p:nvSpPr>
          <p:cNvPr id="4" name="灯片编号占位符 3"/>
          <p:cNvSpPr>
            <a:spLocks noGrp="1"/>
          </p:cNvSpPr>
          <p:nvPr>
            <p:ph type="sldNum" sz="quarter" idx="10"/>
          </p:nvPr>
        </p:nvSpPr>
        <p:spPr/>
        <p:txBody>
          <a:bodyPr/>
          <a:lstStyle/>
          <a:p>
            <a:pPr>
              <a:defRPr/>
            </a:pPr>
            <a:fld id="{A6C28AE9-8240-1642-85A6-FD4DDA375FD7}" type="slidenum">
              <a:rPr lang="en-US" smtClean="0"/>
              <a:pPr>
                <a:defRPr/>
              </a:pPr>
              <a:t>26</a:t>
            </a:fld>
            <a:endParaRPr lang="en-US"/>
          </a:p>
        </p:txBody>
      </p:sp>
    </p:spTree>
    <p:extLst>
      <p:ext uri="{BB962C8B-B14F-4D97-AF65-F5344CB8AC3E}">
        <p14:creationId xmlns:p14="http://schemas.microsoft.com/office/powerpoint/2010/main" val="4115804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选择有代表性的案例进行重点阐述（可以选多个典型客户进行案例总结）</a:t>
            </a:r>
          </a:p>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案例描述重点：</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重点描述客户的声音（用客户的语言）最好有客户报告</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重点描述如何解决客户的痛点和给客户带来的价值</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重点描述最后的效果</a:t>
            </a:r>
          </a:p>
        </p:txBody>
      </p:sp>
      <p:sp>
        <p:nvSpPr>
          <p:cNvPr id="4" name="灯片编号占位符 3"/>
          <p:cNvSpPr>
            <a:spLocks noGrp="1"/>
          </p:cNvSpPr>
          <p:nvPr>
            <p:ph type="sldNum" sz="quarter" idx="10"/>
          </p:nvPr>
        </p:nvSpPr>
        <p:spPr/>
        <p:txBody>
          <a:bodyPr/>
          <a:lstStyle/>
          <a:p>
            <a:pPr>
              <a:defRPr/>
            </a:pPr>
            <a:fld id="{A6C28AE9-8240-1642-85A6-FD4DDA375FD7}" type="slidenum">
              <a:rPr lang="en-US" smtClean="0"/>
              <a:pPr>
                <a:defRPr/>
              </a:pPr>
              <a:t>27</a:t>
            </a:fld>
            <a:endParaRPr lang="en-US"/>
          </a:p>
        </p:txBody>
      </p:sp>
    </p:spTree>
    <p:extLst>
      <p:ext uri="{BB962C8B-B14F-4D97-AF65-F5344CB8AC3E}">
        <p14:creationId xmlns:p14="http://schemas.microsoft.com/office/powerpoint/2010/main" val="1189144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rtl="0" eaLnBrk="1" fontAlgn="base" latinLnBrk="0" hangingPunct="1"/>
            <a:endParaRPr lang="zh-CN" altLang="zh-CN" sz="1100" b="0" i="0" u="none" strike="noStrike" kern="1200" baseline="0" dirty="0">
              <a:solidFill>
                <a:schemeClr val="tx1"/>
              </a:solidFill>
              <a:latin typeface="Arial Narrow" panose="020B0606020202030204"/>
              <a:ea typeface="MS PGothic" panose="020B0600070205080204" charset="-128"/>
              <a:cs typeface="Arial Narrow" panose="020B0606020202030204"/>
            </a:endParaRPr>
          </a:p>
          <a:p>
            <a:pPr rtl="0" eaLnBrk="1" fontAlgn="base" latinLnBrk="0" hangingPunct="1"/>
            <a:endParaRPr lang="zh-CN" altLang="zh-CN" sz="1100" b="0" i="0" u="none" strike="noStrike" kern="1200" baseline="0" dirty="0">
              <a:solidFill>
                <a:schemeClr val="tx1"/>
              </a:solidFill>
              <a:latin typeface="Arial Narrow" panose="020B0606020202030204"/>
              <a:ea typeface="MS PGothic" panose="020B0600070205080204" charset="-128"/>
              <a:cs typeface="Arial Narrow" panose="020B0606020202030204"/>
            </a:endParaRPr>
          </a:p>
          <a:p>
            <a:pPr rtl="0" eaLnBrk="1" fontAlgn="base" latinLnBrk="0" hangingPunct="1"/>
            <a:endParaRPr lang="zh-CN" altLang="zh-CN" sz="1100" b="0" i="0" u="none" strike="noStrike" kern="1200" baseline="0" dirty="0">
              <a:solidFill>
                <a:schemeClr val="tx1"/>
              </a:solidFill>
              <a:latin typeface="Arial Narrow" panose="020B0606020202030204"/>
              <a:ea typeface="MS PGothic" panose="020B0600070205080204" charset="-128"/>
              <a:cs typeface="Arial Narrow" panose="020B0606020202030204"/>
            </a:endParaRPr>
          </a:p>
          <a:p>
            <a:pPr rtl="0" eaLnBrk="1" fontAlgn="base" latinLnBrk="0" hangingPunct="1"/>
            <a:endParaRPr lang="zh-CN" altLang="zh-CN" sz="1100" b="0" i="0" u="none" strike="noStrike" kern="1200" baseline="0" dirty="0">
              <a:solidFill>
                <a:schemeClr val="tx1"/>
              </a:solidFill>
              <a:latin typeface="Arial Narrow" panose="020B0606020202030204"/>
              <a:ea typeface="MS PGothic" panose="020B0600070205080204" charset="-128"/>
              <a:cs typeface="Arial Narrow" panose="020B0606020202030204"/>
            </a:endParaRPr>
          </a:p>
          <a:p>
            <a:pPr rtl="0" eaLnBrk="1" fontAlgn="base" latinLnBrk="0" hangingPunct="1"/>
            <a:endParaRPr lang="zh-CN" altLang="zh-CN" sz="1100" b="0" i="0" u="none" strike="noStrike" kern="1200" baseline="0" dirty="0">
              <a:solidFill>
                <a:schemeClr val="tx1"/>
              </a:solidFill>
              <a:latin typeface="Arial Narrow" panose="020B0606020202030204"/>
              <a:ea typeface="MS PGothic" panose="020B0600070205080204" charset="-128"/>
              <a:cs typeface="Arial Narrow" panose="020B0606020202030204"/>
            </a:endParaRPr>
          </a:p>
          <a:p>
            <a:pPr rtl="0" eaLnBrk="1" fontAlgn="base" latinLnBrk="0" hangingPunct="1"/>
            <a:endParaRPr lang="zh-CN" altLang="zh-CN" sz="1100" b="0" i="0" u="none" strike="noStrike" kern="1200" baseline="0" dirty="0">
              <a:solidFill>
                <a:schemeClr val="tx1"/>
              </a:solidFill>
              <a:latin typeface="Arial Narrow" panose="020B0606020202030204"/>
              <a:ea typeface="MS PGothic" panose="020B0600070205080204" charset="-128"/>
              <a:cs typeface="Arial Narrow" panose="020B0606020202030204"/>
            </a:endParaRPr>
          </a:p>
          <a:p>
            <a:pPr rtl="0" eaLnBrk="1" fontAlgn="base" latinLnBrk="0" hangingPunct="1"/>
            <a:endParaRPr lang="zh-CN" altLang="zh-CN" sz="1100" b="0" i="0" u="none" strike="noStrike" kern="1200" baseline="0" dirty="0">
              <a:solidFill>
                <a:schemeClr val="tx1"/>
              </a:solidFill>
              <a:latin typeface="Arial Narrow" panose="020B0606020202030204"/>
              <a:ea typeface="MS PGothic" panose="020B0600070205080204" charset="-128"/>
              <a:cs typeface="Arial Narrow" panose="020B0606020202030204"/>
            </a:endParaRPr>
          </a:p>
          <a:p>
            <a:pPr rtl="0" eaLnBrk="1" fontAlgn="base" latinLnBrk="0" hangingPunct="1"/>
            <a:endParaRPr lang="zh-CN" altLang="zh-CN" sz="1100" b="0" i="0" u="none" strike="noStrike" kern="1200" baseline="0" dirty="0">
              <a:solidFill>
                <a:schemeClr val="tx1"/>
              </a:solidFill>
              <a:latin typeface="Arial Narrow" panose="020B0606020202030204"/>
              <a:ea typeface="MS PGothic" panose="020B0600070205080204" charset="-128"/>
              <a:cs typeface="Arial Narrow" panose="020B0606020202030204"/>
            </a:endParaRPr>
          </a:p>
          <a:p>
            <a:pPr rtl="0" eaLnBrk="1" fontAlgn="base" latinLnBrk="0" hangingPunct="1"/>
            <a:endParaRPr lang="zh-CN" altLang="zh-CN" sz="1100" b="0" i="0" u="none" strike="noStrike" kern="1200" baseline="0" dirty="0">
              <a:solidFill>
                <a:schemeClr val="tx1"/>
              </a:solidFill>
              <a:latin typeface="Arial Narrow" panose="020B0606020202030204"/>
              <a:ea typeface="MS PGothic" panose="020B0600070205080204" charset="-128"/>
              <a:cs typeface="Arial Narrow" panose="020B0606020202030204"/>
            </a:endParaRPr>
          </a:p>
          <a:p>
            <a:pPr rtl="0" eaLnBrk="1" fontAlgn="base" latinLnBrk="0" hangingPunct="1"/>
            <a:endParaRPr lang="zh-CN" altLang="zh-CN" sz="1100" b="0" i="0" u="none" strike="noStrike" kern="1200" baseline="0" dirty="0">
              <a:solidFill>
                <a:schemeClr val="tx1"/>
              </a:solidFill>
              <a:latin typeface="Arial Narrow" panose="020B0606020202030204"/>
              <a:ea typeface="MS PGothic" panose="020B0600070205080204" charset="-128"/>
              <a:cs typeface="Arial Narrow" panose="020B0606020202030204"/>
            </a:endParaRPr>
          </a:p>
          <a:p>
            <a:pPr rtl="0" eaLnBrk="1" fontAlgn="base" latinLnBrk="0" hangingPunct="1"/>
            <a:endParaRPr lang="zh-CN" altLang="zh-CN" sz="1100" b="0" i="0" u="none" strike="noStrike" kern="1200" baseline="0" dirty="0">
              <a:solidFill>
                <a:schemeClr val="tx1"/>
              </a:solidFill>
              <a:latin typeface="Arial Narrow" panose="020B0606020202030204"/>
              <a:ea typeface="MS PGothic" panose="020B0600070205080204" charset="-128"/>
              <a:cs typeface="Arial Narrow" panose="020B0606020202030204"/>
            </a:endParaRPr>
          </a:p>
          <a:p>
            <a:pPr rtl="0" eaLnBrk="1" fontAlgn="base" latinLnBrk="0" hangingPunct="1"/>
            <a:endParaRPr lang="zh-CN" altLang="zh-CN" sz="1100" b="0" i="0" u="none" strike="noStrike" kern="1200" baseline="0" dirty="0">
              <a:solidFill>
                <a:schemeClr val="tx1"/>
              </a:solidFill>
              <a:latin typeface="Arial Narrow" panose="020B0606020202030204"/>
              <a:ea typeface="MS PGothic" panose="020B0600070205080204" charset="-128"/>
              <a:cs typeface="Arial Narrow" panose="020B0606020202030204"/>
            </a:endParaRPr>
          </a:p>
          <a:p>
            <a:pPr rtl="0" eaLnBrk="1" fontAlgn="base" latinLnBrk="0" hangingPunct="1"/>
            <a:endParaRPr lang="zh-CN" altLang="zh-CN" sz="1100" b="0" i="0" u="none" strike="noStrike" kern="1200" baseline="0" dirty="0">
              <a:solidFill>
                <a:schemeClr val="tx1"/>
              </a:solidFill>
              <a:latin typeface="Arial Narrow" panose="020B0606020202030204"/>
              <a:ea typeface="MS PGothic" panose="020B0600070205080204" charset="-128"/>
              <a:cs typeface="Arial Narrow" panose="020B0606020202030204"/>
            </a:endParaRPr>
          </a:p>
          <a:p>
            <a:pPr rtl="0" eaLnBrk="1" fontAlgn="base" latinLnBrk="0" hangingPunct="1"/>
            <a:endParaRPr lang="zh-CN" altLang="zh-CN" sz="1100" b="0" i="0" u="none" strike="noStrike" kern="1200" baseline="0" dirty="0">
              <a:solidFill>
                <a:schemeClr val="tx1"/>
              </a:solidFill>
              <a:latin typeface="Arial Narrow" panose="020B0606020202030204"/>
              <a:ea typeface="MS PGothic" panose="020B0600070205080204" charset="-128"/>
              <a:cs typeface="Arial Narrow" panose="020B0606020202030204"/>
            </a:endParaRPr>
          </a:p>
          <a:p>
            <a:pPr rtl="0" eaLnBrk="1" fontAlgn="base" latinLnBrk="0" hangingPunct="1"/>
            <a:endParaRPr lang="zh-CN" altLang="zh-CN" sz="1100" b="0" i="0" u="none" strike="noStrike" kern="1200" baseline="0" dirty="0">
              <a:solidFill>
                <a:schemeClr val="tx1"/>
              </a:solidFill>
              <a:latin typeface="Arial Narrow" panose="020B0606020202030204"/>
              <a:ea typeface="MS PGothic" panose="020B0600070205080204" charset="-128"/>
              <a:cs typeface="Arial Narrow" panose="020B0606020202030204"/>
            </a:endParaRPr>
          </a:p>
          <a:p>
            <a:pPr rtl="0" eaLnBrk="1" fontAlgn="base" latinLnBrk="0" hangingPunct="1"/>
            <a:endParaRPr lang="zh-CN" altLang="zh-CN" sz="1100" b="0" i="0" u="none" strike="noStrike" kern="1200" baseline="0" dirty="0">
              <a:solidFill>
                <a:schemeClr val="tx1"/>
              </a:solidFill>
              <a:latin typeface="Arial Narrow" panose="020B0606020202030204"/>
              <a:ea typeface="MS PGothic" panose="020B0600070205080204" charset="-128"/>
              <a:cs typeface="Arial Narrow" panose="020B0606020202030204"/>
            </a:endParaRPr>
          </a:p>
          <a:p>
            <a:endParaRPr lang="zh-CN" altLang="en-US" dirty="0"/>
          </a:p>
        </p:txBody>
      </p:sp>
      <p:sp>
        <p:nvSpPr>
          <p:cNvPr id="4" name="灯片编号占位符 3"/>
          <p:cNvSpPr>
            <a:spLocks noGrp="1"/>
          </p:cNvSpPr>
          <p:nvPr>
            <p:ph type="sldNum" sz="quarter" idx="10"/>
          </p:nvPr>
        </p:nvSpPr>
        <p:spPr/>
        <p:txBody>
          <a:bodyPr/>
          <a:lstStyle/>
          <a:p>
            <a:pPr>
              <a:defRPr/>
            </a:pPr>
            <a:fld id="{A6C28AE9-8240-1642-85A6-FD4DDA375FD7}" type="slidenum">
              <a:rPr lang="en-US" smtClean="0"/>
              <a:pPr>
                <a:defRPr/>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选择有代表性的案例进行重点阐述（可以选多个典型客户进行案例总结）</a:t>
            </a:r>
          </a:p>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案例描述重点：</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重点描述客户的声音（用客户的语言）最好有客户报告</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重点描述如何解决客户的痛点和给客户带来的价值</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重点描述最后的效果</a:t>
            </a:r>
          </a:p>
        </p:txBody>
      </p:sp>
      <p:sp>
        <p:nvSpPr>
          <p:cNvPr id="4" name="灯片编号占位符 3"/>
          <p:cNvSpPr>
            <a:spLocks noGrp="1"/>
          </p:cNvSpPr>
          <p:nvPr>
            <p:ph type="sldNum" sz="quarter" idx="10"/>
          </p:nvPr>
        </p:nvSpPr>
        <p:spPr/>
        <p:txBody>
          <a:bodyPr/>
          <a:lstStyle/>
          <a:p>
            <a:pPr>
              <a:defRPr/>
            </a:pPr>
            <a:fld id="{A6C28AE9-8240-1642-85A6-FD4DDA375FD7}" type="slidenum">
              <a:rPr lang="en-US" smtClean="0"/>
              <a:pPr>
                <a:defRPr/>
              </a:pPr>
              <a:t>3</a:t>
            </a:fld>
            <a:endParaRPr lang="en-US"/>
          </a:p>
        </p:txBody>
      </p:sp>
    </p:spTree>
    <p:extLst>
      <p:ext uri="{BB962C8B-B14F-4D97-AF65-F5344CB8AC3E}">
        <p14:creationId xmlns:p14="http://schemas.microsoft.com/office/powerpoint/2010/main" val="2775616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选择有代表性的案例进行重点阐述（可以选多个典型客户进行案例总结）</a:t>
            </a:r>
          </a:p>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案例描述重点：</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重点描述客户的声音（用客户的语言）最好有客户报告</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重点描述如何解决客户的痛点和给客户带来的价值</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重点描述最后的效果</a:t>
            </a:r>
          </a:p>
        </p:txBody>
      </p:sp>
      <p:sp>
        <p:nvSpPr>
          <p:cNvPr id="4" name="灯片编号占位符 3"/>
          <p:cNvSpPr>
            <a:spLocks noGrp="1"/>
          </p:cNvSpPr>
          <p:nvPr>
            <p:ph type="sldNum" sz="quarter" idx="10"/>
          </p:nvPr>
        </p:nvSpPr>
        <p:spPr/>
        <p:txBody>
          <a:bodyPr/>
          <a:lstStyle/>
          <a:p>
            <a:pPr>
              <a:defRPr/>
            </a:pPr>
            <a:fld id="{A6C28AE9-8240-1642-85A6-FD4DDA375FD7}" type="slidenum">
              <a:rPr lang="en-US" smtClean="0"/>
              <a:pPr>
                <a:defRPr/>
              </a:pPr>
              <a:t>4</a:t>
            </a:fld>
            <a:endParaRPr lang="en-US"/>
          </a:p>
        </p:txBody>
      </p:sp>
    </p:spTree>
    <p:extLst>
      <p:ext uri="{BB962C8B-B14F-4D97-AF65-F5344CB8AC3E}">
        <p14:creationId xmlns:p14="http://schemas.microsoft.com/office/powerpoint/2010/main" val="3552994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选择有代表性的案例进行重点阐述（可以选多个典型客户进行案例总结）</a:t>
            </a:r>
          </a:p>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案例描述重点：</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重点描述客户的声音（用客户的语言）最好有客户报告</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重点描述如何解决客户的痛点和给客户带来的价值</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重点描述最后的效果</a:t>
            </a:r>
          </a:p>
        </p:txBody>
      </p:sp>
      <p:sp>
        <p:nvSpPr>
          <p:cNvPr id="4" name="灯片编号占位符 3"/>
          <p:cNvSpPr>
            <a:spLocks noGrp="1"/>
          </p:cNvSpPr>
          <p:nvPr>
            <p:ph type="sldNum" sz="quarter" idx="10"/>
          </p:nvPr>
        </p:nvSpPr>
        <p:spPr/>
        <p:txBody>
          <a:bodyPr/>
          <a:lstStyle/>
          <a:p>
            <a:pPr>
              <a:defRPr/>
            </a:pPr>
            <a:fld id="{A6C28AE9-8240-1642-85A6-FD4DDA375FD7}" type="slidenum">
              <a:rPr lang="en-US" smtClean="0"/>
              <a:pPr>
                <a:defRPr/>
              </a:pPr>
              <a:t>5</a:t>
            </a:fld>
            <a:endParaRPr lang="en-US"/>
          </a:p>
        </p:txBody>
      </p:sp>
    </p:spTree>
    <p:extLst>
      <p:ext uri="{BB962C8B-B14F-4D97-AF65-F5344CB8AC3E}">
        <p14:creationId xmlns:p14="http://schemas.microsoft.com/office/powerpoint/2010/main" val="57269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435610" y="4416425"/>
            <a:ext cx="6152515" cy="4183380"/>
          </a:xfrm>
        </p:spPr>
        <p:txBody>
          <a:bodyPr>
            <a:normAutofit/>
          </a:bodyPr>
          <a:lstStyle/>
          <a:p>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编制主打胶片的注意事项：</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124198"/>
              </a:buClr>
              <a:buSzPct val="65000"/>
              <a:buFont typeface="Wingdings" panose="05000000000000000000" charset="0"/>
              <a:buChar char="p"/>
            </a:pPr>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胶片定位：</a:t>
            </a:r>
            <a:r>
              <a:rPr lang="zh-CN" altLang="en-US" sz="1400" i="1" dirty="0">
                <a:solidFill>
                  <a:srgbClr val="183AA8"/>
                </a:solidFill>
                <a:latin typeface="微软雅黑" panose="020B0503020204020204" pitchFamily="34" charset="-122"/>
                <a:ea typeface="微软雅黑" panose="020B0503020204020204" pitchFamily="34" charset="-122"/>
                <a:cs typeface="微软雅黑" panose="020B0503020204020204" pitchFamily="34" charset="-122"/>
                <a:sym typeface="+mn-ea"/>
              </a:rPr>
              <a:t>本胶片主要是配合XX产品（包）的机会点的引导主打胶片</a:t>
            </a:r>
            <a:endParaRPr lang="zh-CN" altLang="en-US" sz="1400" dirty="0">
              <a:solidFill>
                <a:srgbClr val="183AA8"/>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124198"/>
              </a:buClr>
              <a:buSzPct val="65000"/>
              <a:buFont typeface="Wingdings" panose="05000000000000000000" charset="0"/>
              <a:buChar char="p"/>
            </a:pPr>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讲解对象：</a:t>
            </a:r>
            <a:r>
              <a:rPr lang="zh-CN" altLang="en-US" sz="1400" i="1" dirty="0">
                <a:solidFill>
                  <a:srgbClr val="183AA8"/>
                </a:solidFill>
                <a:latin typeface="微软雅黑" panose="020B0503020204020204" pitchFamily="34" charset="-122"/>
                <a:ea typeface="微软雅黑" panose="020B0503020204020204" pitchFamily="34" charset="-122"/>
                <a:cs typeface="微软雅黑" panose="020B0503020204020204" pitchFamily="34" charset="-122"/>
                <a:sym typeface="+mn-ea"/>
              </a:rPr>
              <a:t>行业客户的中高层客户</a:t>
            </a:r>
            <a:endParaRPr lang="zh-CN" altLang="en-US" sz="1400" i="1" dirty="0">
              <a:solidFill>
                <a:srgbClr val="124198"/>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124198"/>
              </a:buClr>
              <a:buSzPct val="65000"/>
              <a:buFont typeface="Wingdings" panose="05000000000000000000" charset="0"/>
              <a:buChar char="p"/>
            </a:pPr>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核心观点：</a:t>
            </a:r>
            <a:r>
              <a:rPr lang="zh-CN" altLang="en-US" sz="1400" i="1" dirty="0">
                <a:solidFill>
                  <a:srgbClr val="124198"/>
                </a:solidFill>
                <a:latin typeface="微软雅黑" panose="020B0503020204020204" pitchFamily="34" charset="-122"/>
                <a:ea typeface="微软雅黑" panose="020B0503020204020204" pitchFamily="34" charset="-122"/>
                <a:cs typeface="微软雅黑" panose="020B0503020204020204" pitchFamily="34" charset="-122"/>
                <a:sym typeface="+mn-ea"/>
              </a:rPr>
              <a:t>1、XXXXXXXXX。2、XXXXXXXX。3、XXXXXXX</a:t>
            </a:r>
            <a:endParaRPr lang="zh-CN" altLang="en-US" sz="1400" i="1" dirty="0">
              <a:solidFill>
                <a:srgbClr val="124198"/>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124198"/>
              </a:buClr>
              <a:buSzPct val="65000"/>
              <a:buFont typeface="Wingdings" panose="05000000000000000000" charset="0"/>
              <a:buChar char="p"/>
            </a:pPr>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核心思路：不是卖一个东西给客户，而是帮客户解决问题</a:t>
            </a:r>
            <a:endPar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124198"/>
              </a:buClr>
              <a:buSzPct val="65000"/>
              <a:buFont typeface="Wingdings" panose="05000000000000000000" charset="0"/>
              <a:buChar char="p"/>
            </a:pPr>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核心逻辑： 体认您的痛点，给出解决方案，产品是解决方案的组成部分</a:t>
            </a:r>
            <a:endPar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124198"/>
              </a:buClr>
              <a:buSzPct val="65000"/>
              <a:buFont typeface="Wingdings" panose="05000000000000000000" charset="0"/>
              <a:buChar char="p"/>
            </a:pPr>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关键信息和技巧：</a:t>
            </a:r>
            <a:r>
              <a:rPr lang="zh-CN" altLang="en-US" sz="1400" i="1" dirty="0">
                <a:solidFill>
                  <a:srgbClr val="183AA8"/>
                </a:solidFill>
                <a:latin typeface="微软雅黑" panose="020B0503020204020204" pitchFamily="34" charset="-122"/>
                <a:ea typeface="微软雅黑" panose="020B0503020204020204" pitchFamily="34" charset="-122"/>
                <a:cs typeface="微软雅黑" panose="020B0503020204020204" pitchFamily="34" charset="-122"/>
                <a:sym typeface="+mn-ea"/>
              </a:rPr>
              <a:t>需要向客户传递的关键信息，以及如何有效传递</a:t>
            </a:r>
            <a:endParaRPr lang="zh-CN" altLang="en-US" sz="1400" dirty="0">
              <a:solidFill>
                <a:srgbClr val="183AA8"/>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124198"/>
              </a:buClr>
              <a:buSzPct val="65000"/>
              <a:buFont typeface="Wingdings" panose="05000000000000000000" charset="0"/>
              <a:buChar char="p"/>
            </a:pPr>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注意事项：</a:t>
            </a:r>
            <a:r>
              <a:rPr lang="zh-CN" altLang="en-US" sz="1400" i="1" dirty="0">
                <a:solidFill>
                  <a:srgbClr val="124198"/>
                </a:solidFill>
                <a:latin typeface="微软雅黑" panose="020B0503020204020204" pitchFamily="34" charset="-122"/>
                <a:ea typeface="微软雅黑" panose="020B0503020204020204" pitchFamily="34" charset="-122"/>
                <a:cs typeface="微软雅黑" panose="020B0503020204020204" pitchFamily="34" charset="-122"/>
                <a:sym typeface="+mn-ea"/>
              </a:rPr>
              <a:t>给出讲解者需要注意的事项。</a:t>
            </a:r>
            <a:endParaRPr lang="zh-CN" altLang="en-US" sz="1400" i="1" dirty="0">
              <a:solidFill>
                <a:srgbClr val="124198"/>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rtl="0" eaLnBrk="1" fontAlgn="base" latinLnBrk="0" hangingPunct="1"/>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zh-CN" sz="14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rtl="0" eaLnBrk="1" fontAlgn="base" latinLnBrk="0" hangingPunct="1"/>
            <a:endParaRPr lang="zh-CN" altLang="zh-CN" b="0" i="0" u="none" strike="noStrike" kern="1200" baseline="0" dirty="0">
              <a:solidFill>
                <a:schemeClr val="tx1"/>
              </a:solidFill>
              <a:latin typeface="Arial Narrow" panose="020B0606020202030204"/>
              <a:ea typeface="MS PGothic" panose="020B0600070205080204" charset="-128"/>
              <a:cs typeface="Arial Narrow" panose="020B0606020202030204"/>
            </a:endParaRPr>
          </a:p>
          <a:p>
            <a:endParaRPr lang="zh-CN" altLang="en-US" dirty="0"/>
          </a:p>
        </p:txBody>
      </p:sp>
      <p:sp>
        <p:nvSpPr>
          <p:cNvPr id="4" name="灯片编号占位符 3"/>
          <p:cNvSpPr>
            <a:spLocks noGrp="1"/>
          </p:cNvSpPr>
          <p:nvPr>
            <p:ph type="sldNum" sz="quarter" idx="10"/>
          </p:nvPr>
        </p:nvSpPr>
        <p:spPr/>
        <p:txBody>
          <a:bodyPr/>
          <a:lstStyle/>
          <a:p>
            <a:pPr>
              <a:defRPr/>
            </a:pPr>
            <a:fld id="{A6C28AE9-8240-1642-85A6-FD4DDA375FD7}" type="slidenum">
              <a:rPr lang="en-US" smtClean="0"/>
              <a:pPr>
                <a:defRPr/>
              </a:pPr>
              <a:t>6</a:t>
            </a:fld>
            <a:endParaRPr lang="en-US"/>
          </a:p>
        </p:txBody>
      </p:sp>
      <p:graphicFrame>
        <p:nvGraphicFramePr>
          <p:cNvPr id="5" name="表格 4"/>
          <p:cNvGraphicFramePr/>
          <p:nvPr/>
        </p:nvGraphicFramePr>
        <p:xfrm>
          <a:off x="519430" y="7560945"/>
          <a:ext cx="6160770" cy="1402080"/>
        </p:xfrm>
        <a:graphic>
          <a:graphicData uri="http://schemas.openxmlformats.org/drawingml/2006/table">
            <a:tbl>
              <a:tblPr firstRow="1" bandRow="1">
                <a:tableStyleId>{5C22544A-7EE6-4342-B048-85BDC9FD1C3A}</a:tableStyleId>
              </a:tblPr>
              <a:tblGrid>
                <a:gridCol w="1026795">
                  <a:extLst>
                    <a:ext uri="{9D8B030D-6E8A-4147-A177-3AD203B41FA5}">
                      <a16:colId xmlns:a16="http://schemas.microsoft.com/office/drawing/2014/main" val="20000"/>
                    </a:ext>
                  </a:extLst>
                </a:gridCol>
                <a:gridCol w="1026795">
                  <a:extLst>
                    <a:ext uri="{9D8B030D-6E8A-4147-A177-3AD203B41FA5}">
                      <a16:colId xmlns:a16="http://schemas.microsoft.com/office/drawing/2014/main" val="20001"/>
                    </a:ext>
                  </a:extLst>
                </a:gridCol>
                <a:gridCol w="1026795">
                  <a:extLst>
                    <a:ext uri="{9D8B030D-6E8A-4147-A177-3AD203B41FA5}">
                      <a16:colId xmlns:a16="http://schemas.microsoft.com/office/drawing/2014/main" val="20002"/>
                    </a:ext>
                  </a:extLst>
                </a:gridCol>
                <a:gridCol w="1026795">
                  <a:extLst>
                    <a:ext uri="{9D8B030D-6E8A-4147-A177-3AD203B41FA5}">
                      <a16:colId xmlns:a16="http://schemas.microsoft.com/office/drawing/2014/main" val="20003"/>
                    </a:ext>
                  </a:extLst>
                </a:gridCol>
                <a:gridCol w="1026795">
                  <a:extLst>
                    <a:ext uri="{9D8B030D-6E8A-4147-A177-3AD203B41FA5}">
                      <a16:colId xmlns:a16="http://schemas.microsoft.com/office/drawing/2014/main" val="20004"/>
                    </a:ext>
                  </a:extLst>
                </a:gridCol>
                <a:gridCol w="1026795">
                  <a:extLst>
                    <a:ext uri="{9D8B030D-6E8A-4147-A177-3AD203B41FA5}">
                      <a16:colId xmlns:a16="http://schemas.microsoft.com/office/drawing/2014/main" val="20005"/>
                    </a:ext>
                  </a:extLst>
                </a:gridCol>
              </a:tblGrid>
              <a:tr h="381000">
                <a:tc>
                  <a:txBody>
                    <a:bodyPr/>
                    <a:lstStyle/>
                    <a:p>
                      <a:pPr>
                        <a:buNone/>
                      </a:pPr>
                      <a:r>
                        <a:rPr lang="zh-CN"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版本号</a:t>
                      </a:r>
                      <a:endParaRPr lang="zh-CN" altLang="zh-CN" sz="12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buNone/>
                      </a:pPr>
                      <a:r>
                        <a:rPr lang="zh-CN"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修订描述</a:t>
                      </a:r>
                      <a:endParaRPr lang="zh-CN" altLang="zh-CN" sz="12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buNone/>
                      </a:pPr>
                      <a:r>
                        <a:rPr lang="zh-CN"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编制</a:t>
                      </a:r>
                      <a:r>
                        <a:rPr lang="en-US"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2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buNone/>
                      </a:pPr>
                      <a:r>
                        <a:rPr lang="en-US"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审核</a:t>
                      </a:r>
                      <a:endParaRPr lang="zh-CN" altLang="zh-CN" sz="12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buNone/>
                      </a:pPr>
                      <a:r>
                        <a:rPr lang="zh-CN"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批准</a:t>
                      </a:r>
                      <a:r>
                        <a:rPr lang="en-US"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2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c>
                  <a:txBody>
                    <a:bodyPr/>
                    <a:lstStyle/>
                    <a:p>
                      <a:pPr>
                        <a:buNone/>
                      </a:pPr>
                      <a:r>
                        <a:rPr lang="zh-CN" altLang="zh-CN" sz="12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日期</a:t>
                      </a:r>
                      <a:endParaRPr lang="zh-CN" altLang="zh-CN" sz="12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buNone/>
                      </a:pPr>
                      <a:endParaRPr lang="zh-CN" altLang="zh-CN" sz="1200" b="0" i="0" u="none" strike="noStrike" kern="120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extLst>
                  <a:ext uri="{0D108BD9-81ED-4DB2-BD59-A6C34878D82A}">
                    <a16:rowId xmlns:a16="http://schemas.microsoft.com/office/drawing/2014/main" val="10000"/>
                  </a:ext>
                </a:extLst>
              </a:tr>
              <a:tr h="381000">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extLst>
                  <a:ext uri="{0D108BD9-81ED-4DB2-BD59-A6C34878D82A}">
                    <a16:rowId xmlns:a16="http://schemas.microsoft.com/office/drawing/2014/main" val="10001"/>
                  </a:ext>
                </a:extLst>
              </a:tr>
              <a:tr h="381000">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59875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选择有代表性的案例进行重点阐述（可以选多个典型客户进行案例总结）</a:t>
            </a:r>
          </a:p>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案例描述重点：</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重点描述客户的声音（用客户的语言）最好有客户报告</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重点描述如何解决客户的痛点和给客户带来的价值</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重点描述最后的效果</a:t>
            </a:r>
          </a:p>
        </p:txBody>
      </p:sp>
      <p:sp>
        <p:nvSpPr>
          <p:cNvPr id="4" name="灯片编号占位符 3"/>
          <p:cNvSpPr>
            <a:spLocks noGrp="1"/>
          </p:cNvSpPr>
          <p:nvPr>
            <p:ph type="sldNum" sz="quarter" idx="10"/>
          </p:nvPr>
        </p:nvSpPr>
        <p:spPr/>
        <p:txBody>
          <a:bodyPr/>
          <a:lstStyle/>
          <a:p>
            <a:pPr>
              <a:defRPr/>
            </a:pPr>
            <a:fld id="{A6C28AE9-8240-1642-85A6-FD4DDA375FD7}" type="slidenum">
              <a:rPr lang="en-US" smtClean="0"/>
              <a:pPr>
                <a:defRPr/>
              </a:pPr>
              <a:t>7</a:t>
            </a:fld>
            <a:endParaRPr lang="en-US"/>
          </a:p>
        </p:txBody>
      </p:sp>
    </p:spTree>
    <p:extLst>
      <p:ext uri="{BB962C8B-B14F-4D97-AF65-F5344CB8AC3E}">
        <p14:creationId xmlns:p14="http://schemas.microsoft.com/office/powerpoint/2010/main" val="700556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选择有代表性的案例进行重点阐述（可以选多个典型客户进行案例总结）</a:t>
            </a:r>
          </a:p>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案例描述重点：</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重点描述客户的声音（用客户的语言）最好有客户报告</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重点描述如何解决客户的痛点和给客户带来的价值</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重点描述最后的效果</a:t>
            </a:r>
          </a:p>
        </p:txBody>
      </p:sp>
      <p:sp>
        <p:nvSpPr>
          <p:cNvPr id="4" name="灯片编号占位符 3"/>
          <p:cNvSpPr>
            <a:spLocks noGrp="1"/>
          </p:cNvSpPr>
          <p:nvPr>
            <p:ph type="sldNum" sz="quarter" idx="10"/>
          </p:nvPr>
        </p:nvSpPr>
        <p:spPr/>
        <p:txBody>
          <a:bodyPr/>
          <a:lstStyle/>
          <a:p>
            <a:pPr>
              <a:defRPr/>
            </a:pPr>
            <a:fld id="{A6C28AE9-8240-1642-85A6-FD4DDA375FD7}" type="slidenum">
              <a:rPr lang="en-US" smtClean="0"/>
              <a:pPr>
                <a:defRPr/>
              </a:pPr>
              <a:t>8</a:t>
            </a:fld>
            <a:endParaRPr lang="en-US"/>
          </a:p>
        </p:txBody>
      </p:sp>
    </p:spTree>
    <p:extLst>
      <p:ext uri="{BB962C8B-B14F-4D97-AF65-F5344CB8AC3E}">
        <p14:creationId xmlns:p14="http://schemas.microsoft.com/office/powerpoint/2010/main" val="4041142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选择有代表性的案例进行重点阐述（可以选多个典型客户进行案例总结）</a:t>
            </a:r>
          </a:p>
          <a:p>
            <a:pPr marL="285750" indent="-285750">
              <a:buFont typeface="Wingdings" panose="05000000000000000000" charset="0"/>
              <a:buChar char="u"/>
            </a:pPr>
            <a:r>
              <a:rPr lang="zh-CN" altLang="en-US" sz="1400" i="1">
                <a:solidFill>
                  <a:srgbClr val="183AA8"/>
                </a:solidFill>
                <a:latin typeface="微软雅黑" panose="020B0503020204020204" pitchFamily="34" charset="-122"/>
                <a:ea typeface="微软雅黑" panose="020B0503020204020204" pitchFamily="34" charset="-122"/>
              </a:rPr>
              <a:t>案例描述重点：</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重点描述客户的声音（用客户的语言）最好有客户报告</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重点描述如何解决客户的痛点和给客户带来的价值</a:t>
            </a:r>
          </a:p>
          <a:p>
            <a:pPr marL="285750" indent="-285750">
              <a:buFont typeface="Arial" panose="020B0604020202020204" pitchFamily="34" charset="0"/>
              <a:buChar char="•"/>
            </a:pPr>
            <a:r>
              <a:rPr lang="zh-CN" altLang="en-US" sz="1400" i="1">
                <a:solidFill>
                  <a:srgbClr val="183AA8"/>
                </a:solidFill>
                <a:latin typeface="微软雅黑" panose="020B0503020204020204" pitchFamily="34" charset="-122"/>
                <a:ea typeface="微软雅黑" panose="020B0503020204020204" pitchFamily="34" charset="-122"/>
              </a:rPr>
              <a:t>重点描述最后的效果</a:t>
            </a:r>
          </a:p>
        </p:txBody>
      </p:sp>
      <p:sp>
        <p:nvSpPr>
          <p:cNvPr id="4" name="灯片编号占位符 3"/>
          <p:cNvSpPr>
            <a:spLocks noGrp="1"/>
          </p:cNvSpPr>
          <p:nvPr>
            <p:ph type="sldNum" sz="quarter" idx="10"/>
          </p:nvPr>
        </p:nvSpPr>
        <p:spPr/>
        <p:txBody>
          <a:bodyPr/>
          <a:lstStyle/>
          <a:p>
            <a:pPr>
              <a:defRPr/>
            </a:pPr>
            <a:fld id="{A6C28AE9-8240-1642-85A6-FD4DDA375FD7}" type="slidenum">
              <a:rPr lang="en-US" smtClean="0"/>
              <a:pPr>
                <a:defRPr/>
              </a:pPr>
              <a:t>9</a:t>
            </a:fld>
            <a:endParaRPr lang="en-US"/>
          </a:p>
        </p:txBody>
      </p:sp>
    </p:spTree>
    <p:extLst>
      <p:ext uri="{BB962C8B-B14F-4D97-AF65-F5344CB8AC3E}">
        <p14:creationId xmlns:p14="http://schemas.microsoft.com/office/powerpoint/2010/main" val="13670393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5" name="Rectangle 24"/>
          <p:cNvSpPr/>
          <p:nvPr userDrawn="1"/>
        </p:nvSpPr>
        <p:spPr bwMode="auto">
          <a:xfrm>
            <a:off x="143934" y="1657350"/>
            <a:ext cx="8382000" cy="685800"/>
          </a:xfrm>
          <a:prstGeom prst="rect">
            <a:avLst/>
          </a:prstGeom>
          <a:gradFill flip="none" rotWithShape="1">
            <a:gsLst>
              <a:gs pos="0">
                <a:schemeClr val="bg1">
                  <a:lumMod val="85000"/>
                </a:schemeClr>
              </a:gs>
              <a:gs pos="100000">
                <a:schemeClr val="bg1">
                  <a:alpha val="0"/>
                </a:schemeClr>
              </a:gs>
            </a:gsLst>
            <a:lin ang="0" scaled="1"/>
            <a:tileRect/>
          </a:gradFill>
          <a:ln w="9525" cap="flat" cmpd="sng" algn="ctr">
            <a:noFill/>
            <a:prstDash val="solid"/>
            <a:round/>
            <a:headEnd type="none" w="med" len="med"/>
            <a:tailEnd type="none" w="med" len="med"/>
          </a:ln>
          <a:effectLst/>
          <a:scene3d>
            <a:camera prst="orthographicFront"/>
            <a:lightRig rig="threePt" dir="t"/>
          </a:scene3d>
          <a:sp3d>
            <a:bevelT w="44450"/>
          </a:sp3d>
        </p:spPr>
        <p:txBody>
          <a:bodyPr vert="horz" wrap="square" lIns="91440" tIns="45720" rIns="91440" bIns="45720" numCol="1" rtlCol="0" anchor="b" anchorCtr="0" compatLnSpc="1"/>
          <a:lstStyle/>
          <a:p>
            <a:pPr marL="0" marR="0" indent="0" algn="l" defTabSz="914400" rtl="0" eaLnBrk="1" fontAlgn="base" latinLnBrk="0" hangingPunct="1">
              <a:lnSpc>
                <a:spcPct val="80000"/>
              </a:lnSpc>
              <a:spcBef>
                <a:spcPct val="0"/>
              </a:spcBef>
              <a:spcAft>
                <a:spcPct val="0"/>
              </a:spcAft>
              <a:buClrTx/>
              <a:buSzTx/>
              <a:buFontTx/>
              <a:buNone/>
            </a:pPr>
            <a:endParaRPr kumimoji="0" lang="en-US" sz="3200" b="0" i="0" u="none" strike="noStrike" cap="none" normalizeH="0" baseline="0">
              <a:ln>
                <a:noFill/>
              </a:ln>
              <a:solidFill>
                <a:srgbClr val="CC0000"/>
              </a:solidFill>
              <a:effectLst/>
              <a:latin typeface="Arial Narrow" panose="020B0606020202030204" charset="0"/>
              <a:ea typeface="MS PGothic" panose="020B0600070205080204" charset="-128"/>
              <a:cs typeface="MS PGothic" panose="020B0600070205080204" charset="-128"/>
            </a:endParaRPr>
          </a:p>
        </p:txBody>
      </p:sp>
      <p:sp>
        <p:nvSpPr>
          <p:cNvPr id="128004" name="Rectangle 4"/>
          <p:cNvSpPr>
            <a:spLocks noGrp="1" noChangeArrowheads="1"/>
          </p:cNvSpPr>
          <p:nvPr>
            <p:ph type="ctrTitle" hasCustomPrompt="1"/>
          </p:nvPr>
        </p:nvSpPr>
        <p:spPr>
          <a:xfrm>
            <a:off x="753534" y="1830115"/>
            <a:ext cx="7848600" cy="477054"/>
          </a:xfrm>
          <a:prstGeom prst="rect">
            <a:avLst/>
          </a:prstGeom>
        </p:spPr>
        <p:txBody>
          <a:bodyPr wrap="square">
            <a:spAutoFit/>
          </a:bodyPr>
          <a:lstStyle>
            <a:lvl1pPr>
              <a:defRPr sz="3200" b="1">
                <a:solidFill>
                  <a:srgbClr val="FFFFFF"/>
                </a:solidFill>
                <a:latin typeface="微软雅黑" panose="020B0503020204020204" pitchFamily="34" charset="-122"/>
                <a:ea typeface="微软雅黑" panose="020B0503020204020204" pitchFamily="34" charset="-122"/>
              </a:defRPr>
            </a:lvl1pPr>
          </a:lstStyle>
          <a:p>
            <a:r>
              <a:rPr lang="zh-CN" altLang="en-US" dirty="0"/>
              <a:t>XX产品（包）主打胶片模板</a:t>
            </a:r>
            <a:endParaRPr lang="en-US" dirty="0"/>
          </a:p>
        </p:txBody>
      </p:sp>
      <p:sp>
        <p:nvSpPr>
          <p:cNvPr id="22" name="Pentagon 21"/>
          <p:cNvSpPr/>
          <p:nvPr userDrawn="1"/>
        </p:nvSpPr>
        <p:spPr bwMode="auto">
          <a:xfrm>
            <a:off x="-76199" y="1600200"/>
            <a:ext cx="685800" cy="800100"/>
          </a:xfrm>
          <a:prstGeom prst="homePlate">
            <a:avLst>
              <a:gd name="adj" fmla="val 26410"/>
            </a:avLst>
          </a:prstGeom>
          <a:gradFill>
            <a:gsLst>
              <a:gs pos="74000">
                <a:srgbClr val="E60F34"/>
              </a:gs>
              <a:gs pos="0">
                <a:srgbClr val="800000"/>
              </a:gs>
            </a:gsLst>
            <a:lin ang="0" scaled="0"/>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b" anchorCtr="0" compatLnSpc="1"/>
          <a:lstStyle/>
          <a:p>
            <a:pPr marL="0" marR="0" indent="0" algn="l" defTabSz="914400" rtl="0" eaLnBrk="1" fontAlgn="base" latinLnBrk="0" hangingPunct="1">
              <a:lnSpc>
                <a:spcPct val="80000"/>
              </a:lnSpc>
              <a:spcBef>
                <a:spcPct val="0"/>
              </a:spcBef>
              <a:spcAft>
                <a:spcPct val="0"/>
              </a:spcAft>
              <a:buClrTx/>
              <a:buSzTx/>
              <a:buFontTx/>
              <a:buNone/>
            </a:pPr>
            <a:endParaRPr kumimoji="0" lang="en-US" sz="3200" b="0" i="0" u="none" strike="noStrike" cap="none" normalizeH="0" baseline="0">
              <a:ln>
                <a:noFill/>
              </a:ln>
              <a:solidFill>
                <a:srgbClr val="CC0000"/>
              </a:solidFill>
              <a:effectLst/>
              <a:latin typeface="Arial Narrow" panose="020B0606020202030204" charset="0"/>
              <a:ea typeface="MS PGothic" panose="020B0600070205080204" charset="-128"/>
              <a:cs typeface="MS PGothic" panose="020B0600070205080204" charset="-128"/>
            </a:endParaRPr>
          </a:p>
        </p:txBody>
      </p:sp>
      <p:sp>
        <p:nvSpPr>
          <p:cNvPr id="23" name="Right Triangle 22"/>
          <p:cNvSpPr/>
          <p:nvPr userDrawn="1"/>
        </p:nvSpPr>
        <p:spPr bwMode="auto">
          <a:xfrm rot="10800000">
            <a:off x="-76201" y="2400300"/>
            <a:ext cx="52070" cy="57150"/>
          </a:xfrm>
          <a:prstGeom prst="rtTriangle">
            <a:avLst/>
          </a:prstGeom>
          <a:solidFill>
            <a:srgbClr val="3A000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lstStyle/>
          <a:p>
            <a:pPr marL="0" marR="0" indent="0" algn="l" defTabSz="914400" rtl="0" eaLnBrk="1" fontAlgn="base" latinLnBrk="0" hangingPunct="1">
              <a:lnSpc>
                <a:spcPct val="80000"/>
              </a:lnSpc>
              <a:spcBef>
                <a:spcPct val="0"/>
              </a:spcBef>
              <a:spcAft>
                <a:spcPct val="0"/>
              </a:spcAft>
              <a:buClrTx/>
              <a:buSzTx/>
              <a:buFontTx/>
              <a:buNone/>
            </a:pPr>
            <a:endParaRPr kumimoji="0" lang="en-US" sz="3200" b="0" i="0" u="none" strike="noStrike" cap="none" normalizeH="0" baseline="0">
              <a:ln>
                <a:noFill/>
              </a:ln>
              <a:solidFill>
                <a:srgbClr val="CC0000"/>
              </a:solidFill>
              <a:effectLst/>
              <a:latin typeface="Arial Narrow" panose="020B0606020202030204" charset="0"/>
              <a:ea typeface="MS PGothic" panose="020B0600070205080204" charset="-128"/>
              <a:cs typeface="MS PGothic" panose="020B0600070205080204" charset="-128"/>
            </a:endParaRPr>
          </a:p>
        </p:txBody>
      </p:sp>
      <p:pic>
        <p:nvPicPr>
          <p:cNvPr id="14" name="Picture 13" descr="Lock2.png"/>
          <p:cNvPicPr>
            <a:picLocks noChangeAspect="1"/>
          </p:cNvPicPr>
          <p:nvPr userDrawn="1"/>
        </p:nvPicPr>
        <p:blipFill>
          <a:blip r:embed="rId2"/>
          <a:stretch>
            <a:fillRect/>
          </a:stretch>
        </p:blipFill>
        <p:spPr>
          <a:xfrm>
            <a:off x="143934" y="1771650"/>
            <a:ext cx="812846" cy="1142501"/>
          </a:xfrm>
          <a:prstGeom prst="rect">
            <a:avLst/>
          </a:prstGeom>
          <a:effectLst>
            <a:outerShdw blurRad="50800" dist="76200" dir="2400000" algn="br">
              <a:srgbClr val="000000">
                <a:alpha val="25000"/>
              </a:srgbClr>
            </a:outerShdw>
          </a:effectLst>
        </p:spPr>
      </p:pic>
      <p:pic>
        <p:nvPicPr>
          <p:cNvPr id="8" name="图片 7" descr="图2.jpg"/>
          <p:cNvPicPr>
            <a:picLocks noChangeAspect="1"/>
          </p:cNvPicPr>
          <p:nvPr userDrawn="1"/>
        </p:nvPicPr>
        <p:blipFill>
          <a:blip r:embed="rId3"/>
          <a:stretch>
            <a:fillRect/>
          </a:stretch>
        </p:blipFill>
        <p:spPr>
          <a:xfrm>
            <a:off x="990598" y="2457451"/>
            <a:ext cx="1231557" cy="800099"/>
          </a:xfrm>
          <a:prstGeom prst="rect">
            <a:avLst/>
          </a:prstGeom>
        </p:spPr>
      </p:pic>
      <p:pic>
        <p:nvPicPr>
          <p:cNvPr id="9" name="图片 8" descr="图3.jpg"/>
          <p:cNvPicPr>
            <a:picLocks noChangeAspect="1"/>
          </p:cNvPicPr>
          <p:nvPr userDrawn="1"/>
        </p:nvPicPr>
        <p:blipFill>
          <a:blip r:embed="rId4"/>
          <a:stretch>
            <a:fillRect/>
          </a:stretch>
        </p:blipFill>
        <p:spPr>
          <a:xfrm>
            <a:off x="2258704" y="2457450"/>
            <a:ext cx="1230173" cy="800100"/>
          </a:xfrm>
          <a:prstGeom prst="rect">
            <a:avLst/>
          </a:prstGeom>
        </p:spPr>
      </p:pic>
      <p:pic>
        <p:nvPicPr>
          <p:cNvPr id="10" name="图片 9" descr="图1.jpg"/>
          <p:cNvPicPr>
            <a:picLocks noChangeAspect="1"/>
          </p:cNvPicPr>
          <p:nvPr userDrawn="1"/>
        </p:nvPicPr>
        <p:blipFill>
          <a:blip r:embed="rId5"/>
          <a:stretch>
            <a:fillRect/>
          </a:stretch>
        </p:blipFill>
        <p:spPr>
          <a:xfrm>
            <a:off x="3526808" y="2457451"/>
            <a:ext cx="1231557" cy="800099"/>
          </a:xfrm>
          <a:prstGeom prst="rect">
            <a:avLst/>
          </a:prstGeom>
        </p:spPr>
      </p:pic>
      <p:sp>
        <p:nvSpPr>
          <p:cNvPr id="13" name="TextBox 12"/>
          <p:cNvSpPr txBox="1"/>
          <p:nvPr userDrawn="1"/>
        </p:nvSpPr>
        <p:spPr>
          <a:xfrm>
            <a:off x="5867400" y="3543300"/>
            <a:ext cx="3124200" cy="358881"/>
          </a:xfrm>
          <a:prstGeom prst="rect">
            <a:avLst/>
          </a:prstGeom>
          <a:noFill/>
        </p:spPr>
        <p:txBody>
          <a:bodyPr wrap="square" rtlCol="0">
            <a:spAutoFit/>
          </a:bodyPr>
          <a:lstStyle/>
          <a:p>
            <a:pPr algn="r">
              <a:lnSpc>
                <a:spcPts val="2200"/>
              </a:lnSpc>
            </a:pPr>
            <a:r>
              <a:rPr lang="en-US" altLang="zh-CN" sz="1800" b="0" dirty="0" err="1">
                <a:solidFill>
                  <a:srgbClr val="124198"/>
                </a:solidFill>
                <a:latin typeface="微软雅黑" panose="020B0503020204020204" pitchFamily="34" charset="-122"/>
                <a:ea typeface="微软雅黑" panose="020B0503020204020204" pitchFamily="34" charset="-122"/>
                <a:cs typeface="Arial Narrow" panose="020B0606020202030204"/>
              </a:rPr>
              <a:t>Sieyuan</a:t>
            </a:r>
            <a:r>
              <a:rPr lang="en-US" altLang="zh-CN" sz="1800" b="0" dirty="0">
                <a:solidFill>
                  <a:srgbClr val="124198"/>
                </a:solidFill>
                <a:latin typeface="微软雅黑" panose="020B0503020204020204" pitchFamily="34" charset="-122"/>
                <a:ea typeface="微软雅黑" panose="020B0503020204020204" pitchFamily="34" charset="-122"/>
                <a:cs typeface="Arial Narrow" panose="020B0606020202030204"/>
              </a:rPr>
              <a:t> Electric Co., Ltd</a:t>
            </a:r>
          </a:p>
        </p:txBody>
      </p:sp>
      <p:sp>
        <p:nvSpPr>
          <p:cNvPr id="19" name="文本占位符 18"/>
          <p:cNvSpPr>
            <a:spLocks noGrp="1"/>
          </p:cNvSpPr>
          <p:nvPr>
            <p:ph type="body" sz="quarter" idx="10" hasCustomPrompt="1"/>
          </p:nvPr>
        </p:nvSpPr>
        <p:spPr>
          <a:xfrm>
            <a:off x="6477000" y="3829050"/>
            <a:ext cx="2452048" cy="342900"/>
          </a:xfrm>
          <a:prstGeom prst="rect">
            <a:avLst/>
          </a:prstGeom>
        </p:spPr>
        <p:txBody>
          <a:bodyPr/>
          <a:lstStyle>
            <a:lvl1pPr marL="0" marR="0" indent="0" algn="r" defTabSz="914400" rtl="0" eaLnBrk="1" fontAlgn="base" latinLnBrk="0" hangingPunct="1">
              <a:lnSpc>
                <a:spcPts val="3000"/>
              </a:lnSpc>
              <a:spcBef>
                <a:spcPct val="0"/>
              </a:spcBef>
              <a:spcAft>
                <a:spcPct val="0"/>
              </a:spcAft>
              <a:buClrTx/>
              <a:buSzTx/>
              <a:buFontTx/>
              <a:buNone/>
              <a:defRPr sz="1800"/>
            </a:lvl1pPr>
          </a:lstStyle>
          <a:p>
            <a:pPr marL="0" marR="0" lvl="0" indent="0" algn="r" defTabSz="914400" rtl="0" eaLnBrk="1" fontAlgn="base" latinLnBrk="0" hangingPunct="1">
              <a:lnSpc>
                <a:spcPts val="3000"/>
              </a:lnSpc>
              <a:spcBef>
                <a:spcPct val="0"/>
              </a:spcBef>
              <a:spcAft>
                <a:spcPct val="0"/>
              </a:spcAft>
              <a:buClrTx/>
              <a:buSzTx/>
              <a:buFontTx/>
              <a:buNone/>
              <a:defRPr/>
            </a:pPr>
            <a:r>
              <a:rPr kumimoji="0" lang="en-US" altLang="zh-CN" sz="2000" b="0" i="0" u="none" strike="noStrike" kern="0" cap="none" spc="0" normalizeH="0" baseline="0" noProof="0" dirty="0">
                <a:ln>
                  <a:noFill/>
                </a:ln>
                <a:solidFill>
                  <a:srgbClr val="124198"/>
                </a:solidFill>
                <a:effectLst/>
                <a:uLnTx/>
                <a:uFillTx/>
                <a:latin typeface="微软雅黑" panose="020B0503020204020204" pitchFamily="34" charset="-122"/>
                <a:ea typeface="微软雅黑" panose="020B0503020204020204" pitchFamily="34" charset="-122"/>
                <a:cs typeface="Arial" panose="020B0604020202020204"/>
              </a:rPr>
              <a:t>XXX(</a:t>
            </a:r>
            <a:r>
              <a:rPr kumimoji="0" lang="zh-CN" altLang="en-US" sz="2000" b="0" i="0" u="none" strike="noStrike" kern="0" cap="none" spc="0" normalizeH="0" baseline="0" noProof="0" dirty="0">
                <a:ln>
                  <a:noFill/>
                </a:ln>
                <a:solidFill>
                  <a:srgbClr val="124198"/>
                </a:solidFill>
                <a:effectLst/>
                <a:uLnTx/>
                <a:uFillTx/>
                <a:latin typeface="微软雅黑" panose="020B0503020204020204" pitchFamily="34" charset="-122"/>
                <a:ea typeface="微软雅黑" panose="020B0503020204020204" pitchFamily="34" charset="-122"/>
                <a:cs typeface="Arial" panose="020B0604020202020204"/>
              </a:rPr>
              <a:t>分子公司</a:t>
            </a:r>
            <a:r>
              <a:rPr kumimoji="0" lang="en-US" altLang="zh-CN" sz="2000" b="0" i="0" u="none" strike="noStrike" kern="0" cap="none" spc="0" normalizeH="0" baseline="0" noProof="0" dirty="0">
                <a:ln>
                  <a:noFill/>
                </a:ln>
                <a:solidFill>
                  <a:srgbClr val="124198"/>
                </a:solidFill>
                <a:effectLst/>
                <a:uLnTx/>
                <a:uFillTx/>
                <a:latin typeface="微软雅黑" panose="020B0503020204020204" pitchFamily="34" charset="-122"/>
                <a:ea typeface="微软雅黑" panose="020B0503020204020204" pitchFamily="34" charset="-122"/>
                <a:cs typeface="Arial" panose="020B0604020202020204"/>
              </a:rPr>
              <a:t>)</a:t>
            </a:r>
          </a:p>
        </p:txBody>
      </p:sp>
      <p:sp>
        <p:nvSpPr>
          <p:cNvPr id="16" name="Rectangle 4">
            <a:extLst>
              <a:ext uri="{FF2B5EF4-FFF2-40B4-BE49-F238E27FC236}">
                <a16:creationId xmlns:a16="http://schemas.microsoft.com/office/drawing/2014/main" id="{B9D1E4A7-A066-4AAB-86FE-DBF529B85D88}"/>
              </a:ext>
            </a:extLst>
          </p:cNvPr>
          <p:cNvSpPr txBox="1">
            <a:spLocks noChangeArrowheads="1"/>
          </p:cNvSpPr>
          <p:nvPr userDrawn="1"/>
        </p:nvSpPr>
        <p:spPr>
          <a:xfrm>
            <a:off x="6172200" y="4157174"/>
            <a:ext cx="1143000" cy="700576"/>
          </a:xfrm>
          <a:prstGeom prst="rect">
            <a:avLst/>
          </a:prstGeom>
        </p:spPr>
        <p:txBody>
          <a:bodyPr wrap="square">
            <a:spAutoFit/>
          </a:bodyPr>
          <a:lstStyle>
            <a:lvl1pPr>
              <a:defRPr sz="2800" b="1">
                <a:solidFill>
                  <a:srgbClr val="FFFFFF"/>
                </a:solidFill>
                <a:latin typeface="微软雅黑" panose="020B0503020204020204" pitchFamily="34" charset="-122"/>
                <a:ea typeface="微软雅黑" panose="020B0503020204020204" pitchFamily="3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400" b="0" i="0" u="none" strike="noStrike" kern="0" cap="none" spc="0" normalizeH="0" baseline="0" noProof="0" dirty="0">
                <a:ln>
                  <a:noFill/>
                </a:ln>
                <a:solidFill>
                  <a:srgbClr val="124198"/>
                </a:solidFill>
                <a:effectLst/>
                <a:uLnTx/>
                <a:uFillTx/>
                <a:latin typeface="微软雅黑" panose="020B0503020204020204" pitchFamily="34" charset="-122"/>
                <a:ea typeface="微软雅黑" panose="020B0503020204020204" pitchFamily="34" charset="-122"/>
                <a:cs typeface="Arial" panose="020B0604020202020204"/>
              </a:rPr>
              <a:t>Prepared</a:t>
            </a:r>
            <a:r>
              <a:rPr kumimoji="0" lang="zh-CN" altLang="en-US" sz="1400" b="0" i="0" u="none" strike="noStrike" kern="0" cap="none" spc="0" normalizeH="0" baseline="0" noProof="0" dirty="0">
                <a:ln>
                  <a:noFill/>
                </a:ln>
                <a:solidFill>
                  <a:srgbClr val="124198"/>
                </a:solidFill>
                <a:effectLst/>
                <a:uLnTx/>
                <a:uFillTx/>
                <a:latin typeface="微软雅黑" panose="020B0503020204020204" pitchFamily="34" charset="-122"/>
                <a:ea typeface="微软雅黑" panose="020B0503020204020204" pitchFamily="34" charset="-122"/>
                <a:cs typeface="Arial" panose="020B0604020202020204"/>
              </a:rPr>
              <a:t>：                                   </a:t>
            </a:r>
            <a:r>
              <a:rPr kumimoji="0" lang="en-US" altLang="zh-CN" sz="1400" b="0" i="0" u="none" strike="noStrike" kern="0" cap="none" spc="0" normalizeH="0" baseline="0" noProof="0" dirty="0">
                <a:ln>
                  <a:noFill/>
                </a:ln>
                <a:solidFill>
                  <a:srgbClr val="124198"/>
                </a:solidFill>
                <a:effectLst/>
                <a:uLnTx/>
                <a:uFillTx/>
                <a:latin typeface="微软雅黑" panose="020B0503020204020204" pitchFamily="34" charset="-122"/>
                <a:ea typeface="微软雅黑" panose="020B0503020204020204" pitchFamily="34" charset="-122"/>
                <a:cs typeface="Arial" panose="020B0604020202020204"/>
              </a:rPr>
              <a:t>Date</a:t>
            </a:r>
            <a:r>
              <a:rPr kumimoji="0" lang="zh-CN" altLang="en-US" sz="1400" b="0" i="0" u="none" strike="noStrike" kern="0" cap="none" spc="0" normalizeH="0" baseline="0" noProof="0" dirty="0">
                <a:ln>
                  <a:noFill/>
                </a:ln>
                <a:solidFill>
                  <a:srgbClr val="124198"/>
                </a:solidFill>
                <a:effectLst/>
                <a:uLnTx/>
                <a:uFillTx/>
                <a:latin typeface="微软雅黑" panose="020B0503020204020204" pitchFamily="34" charset="-122"/>
                <a:ea typeface="微软雅黑" panose="020B0503020204020204" pitchFamily="34" charset="-122"/>
                <a:cs typeface="Arial" panose="020B0604020202020204"/>
              </a:rPr>
              <a:t>：</a:t>
            </a:r>
            <a:endParaRPr kumimoji="0" lang="en-US" sz="1400" b="0" i="0" u="none" strike="noStrike" kern="0" cap="none" spc="0" normalizeH="0" baseline="0" noProof="0" dirty="0">
              <a:ln>
                <a:noFill/>
              </a:ln>
              <a:solidFill>
                <a:srgbClr val="124198"/>
              </a:solidFill>
              <a:effectLst/>
              <a:uLnTx/>
              <a:uFillTx/>
              <a:latin typeface="微软雅黑" panose="020B0503020204020204" pitchFamily="34" charset="-122"/>
              <a:ea typeface="微软雅黑" panose="020B0503020204020204" pitchFamily="34" charset="-122"/>
              <a:cs typeface="Arial" panose="020B0604020202020204"/>
            </a:endParaRPr>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a:xfrm>
            <a:off x="4413250" y="4812665"/>
            <a:ext cx="450850" cy="286385"/>
          </a:xfrm>
        </p:spPr>
        <p:txBody>
          <a:bodyPr/>
          <a:lstStyle>
            <a:lvl1pPr algn="ctr">
              <a:defRPr sz="1400"/>
            </a:lvl1pPr>
          </a:lstStyle>
          <a:p>
            <a:pPr>
              <a:defRPr/>
            </a:pPr>
            <a:fld id="{4458D7BB-C5F0-C74A-897E-AD5E99CA2DB6}" type="slidenum">
              <a:rPr lang="en-US" smtClean="0"/>
              <a:pPr>
                <a:defRPr/>
              </a:pPr>
              <a:t>‹#›</a:t>
            </a:fld>
            <a:endParaRPr lang="en-US" dirty="0"/>
          </a:p>
        </p:txBody>
      </p:sp>
      <p:sp>
        <p:nvSpPr>
          <p:cNvPr id="10" name="文本框 49"/>
          <p:cNvSpPr txBox="1"/>
          <p:nvPr userDrawn="1"/>
        </p:nvSpPr>
        <p:spPr>
          <a:xfrm>
            <a:off x="6800216" y="4170521"/>
            <a:ext cx="2559685" cy="486287"/>
          </a:xfrm>
          <a:prstGeom prst="rect">
            <a:avLst/>
          </a:prstGeom>
          <a:noFill/>
        </p:spPr>
        <p:txBody>
          <a:bodyPr wrap="square" rtlCol="0" anchor="t">
            <a:spAutoFit/>
          </a:bodyPr>
          <a:lstStyle/>
          <a:p>
            <a:r>
              <a:rPr lang="en-US" altLang="zh-CN" b="1" kern="0" noProof="0" dirty="0">
                <a:solidFill>
                  <a:schemeClr val="tx1">
                    <a:lumMod val="50000"/>
                    <a:lumOff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CONTENTS</a:t>
            </a:r>
          </a:p>
        </p:txBody>
      </p:sp>
      <p:sp>
        <p:nvSpPr>
          <p:cNvPr id="7" name="Right Triangle 9"/>
          <p:cNvSpPr/>
          <p:nvPr userDrawn="1"/>
        </p:nvSpPr>
        <p:spPr bwMode="auto">
          <a:xfrm>
            <a:off x="8255" y="4612640"/>
            <a:ext cx="387985" cy="361950"/>
          </a:xfrm>
          <a:prstGeom prst="rtTriangle">
            <a:avLst/>
          </a:prstGeom>
          <a:gradFill flip="none" rotWithShape="1">
            <a:gsLst>
              <a:gs pos="25000">
                <a:srgbClr val="E60F34"/>
              </a:gs>
              <a:gs pos="100000">
                <a:srgbClr val="800000"/>
              </a:gs>
            </a:gsLst>
            <a:path path="circle">
              <a:fillToRect l="50000" t="50000" r="50000" b="50000"/>
            </a:path>
            <a:tileRect/>
          </a:gradFill>
          <a:effectLst/>
          <a:scene3d>
            <a:camera prst="obliqueTopRigh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wrap="none" anchor="t"/>
          <a:lstStyle/>
          <a:p>
            <a:pPr marL="0" marR="0" indent="0" algn="l" defTabSz="914400" rtl="0" eaLnBrk="0" fontAlgn="base" latinLnBrk="0" hangingPunct="0">
              <a:lnSpc>
                <a:spcPct val="100000"/>
              </a:lnSpc>
              <a:spcBef>
                <a:spcPct val="0"/>
              </a:spcBef>
              <a:spcAft>
                <a:spcPct val="0"/>
              </a:spcAft>
              <a:buClrTx/>
              <a:buSzTx/>
              <a:buFontTx/>
              <a:buNone/>
              <a:defRPr/>
            </a:pPr>
            <a:endParaRPr lang="en-US" sz="2400" b="1" i="0" kern="0" spc="20" dirty="0">
              <a:solidFill>
                <a:srgbClr val="FFFFFF"/>
              </a:solidFill>
              <a:latin typeface="Arial" panose="020B0604020202020204"/>
              <a:ea typeface="+mn-ea"/>
              <a:cs typeface="Arial" panose="020B0604020202020204"/>
            </a:endParaRPr>
          </a:p>
        </p:txBody>
      </p:sp>
      <p:pic>
        <p:nvPicPr>
          <p:cNvPr id="8" name="Picture 12" descr="Lock2-white.png"/>
          <p:cNvPicPr>
            <a:picLocks noChangeAspect="1"/>
          </p:cNvPicPr>
          <p:nvPr userDrawn="1"/>
        </p:nvPicPr>
        <p:blipFill>
          <a:blip r:embed="rId2"/>
          <a:stretch>
            <a:fillRect/>
          </a:stretch>
        </p:blipFill>
        <p:spPr>
          <a:xfrm flipH="1">
            <a:off x="12065" y="4759325"/>
            <a:ext cx="189230" cy="188595"/>
          </a:xfrm>
          <a:prstGeom prst="rect">
            <a:avLst/>
          </a:prstGeom>
          <a:effectLst>
            <a:outerShdw blurRad="50800" dist="38100" dir="2700000">
              <a:srgbClr val="000000">
                <a:alpha val="43000"/>
              </a:srgbClr>
            </a:outerShdw>
          </a:effectLst>
        </p:spPr>
      </p:pic>
      <p:sp>
        <p:nvSpPr>
          <p:cNvPr id="9" name="六边形 8"/>
          <p:cNvSpPr/>
          <p:nvPr userDrawn="1"/>
        </p:nvSpPr>
        <p:spPr>
          <a:xfrm>
            <a:off x="4419600" y="4857750"/>
            <a:ext cx="457200" cy="228600"/>
          </a:xfrm>
          <a:prstGeom prst="hexagon">
            <a:avLst/>
          </a:prstGeom>
          <a:solidFill>
            <a:srgbClr val="E60F34">
              <a:alpha val="1000"/>
            </a:srgbClr>
          </a:solidFill>
          <a:ln>
            <a:noFill/>
          </a:ln>
          <a:effectLst>
            <a:glow rad="63500">
              <a:schemeClr val="accent1">
                <a:satMod val="175000"/>
                <a:alpha val="40000"/>
              </a:schemeClr>
            </a:glow>
            <a:outerShdw blurRad="40000" dist="23000" dir="5400000" rotWithShape="0">
              <a:srgbClr val="000000">
                <a:alpha val="35000"/>
              </a:srgbClr>
            </a:outerShdw>
          </a:effectLst>
          <a:scene3d>
            <a:camera prst="obliqueTopRigh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wrap="none" rtlCol="0" anchor="ctr"/>
          <a:lstStyle/>
          <a:p>
            <a:pPr marL="0" marR="0" indent="0" algn="ctr" defTabSz="914400" rtl="0" eaLnBrk="0" fontAlgn="base" latinLnBrk="0" hangingPunct="0">
              <a:lnSpc>
                <a:spcPct val="100000"/>
              </a:lnSpc>
              <a:spcBef>
                <a:spcPct val="0"/>
              </a:spcBef>
              <a:spcAft>
                <a:spcPct val="0"/>
              </a:spcAft>
              <a:buClrTx/>
              <a:buSzTx/>
              <a:buFontTx/>
              <a:buNone/>
            </a:pPr>
            <a:endParaRPr lang="zh-CN" altLang="en-US" sz="2400" kern="1200">
              <a:solidFill>
                <a:schemeClr val="tx1"/>
              </a:solidFill>
              <a:latin typeface="Arial" panose="020B0604020202020204" pitchFamily="34" charset="0"/>
              <a:ea typeface="+mn-ea"/>
              <a:cs typeface="+mn-cs"/>
            </a:endParaRPr>
          </a:p>
        </p:txBody>
      </p:sp>
      <p:sp>
        <p:nvSpPr>
          <p:cNvPr id="6" name="文本占位符 5">
            <a:extLst>
              <a:ext uri="{FF2B5EF4-FFF2-40B4-BE49-F238E27FC236}">
                <a16:creationId xmlns:a16="http://schemas.microsoft.com/office/drawing/2014/main" id="{CCC04623-4F60-46F1-940E-8F76D6C9A09B}"/>
              </a:ext>
            </a:extLst>
          </p:cNvPr>
          <p:cNvSpPr>
            <a:spLocks noGrp="1"/>
          </p:cNvSpPr>
          <p:nvPr>
            <p:ph type="body" sz="quarter" idx="11" hasCustomPrompt="1"/>
          </p:nvPr>
        </p:nvSpPr>
        <p:spPr>
          <a:xfrm>
            <a:off x="6629400" y="2571750"/>
            <a:ext cx="2209800" cy="838200"/>
          </a:xfrm>
          <a:prstGeom prst="rect">
            <a:avLst/>
          </a:prstGeom>
        </p:spPr>
        <p:txBody>
          <a:bodyPr/>
          <a:lstStyle/>
          <a:p>
            <a:pPr lvl="0"/>
            <a:r>
              <a:rPr lang="zh-CN" altLang="en-US" dirty="0"/>
              <a:t>驱蚊器</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ight Triangle 9"/>
          <p:cNvSpPr/>
          <p:nvPr userDrawn="1"/>
        </p:nvSpPr>
        <p:spPr bwMode="auto">
          <a:xfrm>
            <a:off x="8255" y="4612640"/>
            <a:ext cx="387985" cy="361950"/>
          </a:xfrm>
          <a:prstGeom prst="rtTriangle">
            <a:avLst/>
          </a:prstGeom>
          <a:gradFill flip="none" rotWithShape="1">
            <a:gsLst>
              <a:gs pos="25000">
                <a:srgbClr val="E60F34"/>
              </a:gs>
              <a:gs pos="100000">
                <a:srgbClr val="800000"/>
              </a:gs>
            </a:gsLst>
            <a:path path="circle">
              <a:fillToRect l="50000" t="50000" r="50000" b="50000"/>
            </a:path>
            <a:tileRect/>
          </a:gradFill>
          <a:effectLst/>
          <a:scene3d>
            <a:camera prst="obliqueTopRigh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wrap="none" anchor="t"/>
          <a:lstStyle/>
          <a:p>
            <a:pPr marL="0" marR="0" indent="0" algn="l" defTabSz="914400" rtl="0" eaLnBrk="0" fontAlgn="base" latinLnBrk="0" hangingPunct="0">
              <a:lnSpc>
                <a:spcPct val="100000"/>
              </a:lnSpc>
              <a:spcBef>
                <a:spcPct val="0"/>
              </a:spcBef>
              <a:spcAft>
                <a:spcPct val="0"/>
              </a:spcAft>
              <a:buClrTx/>
              <a:buSzTx/>
              <a:buFontTx/>
              <a:buNone/>
              <a:defRPr/>
            </a:pPr>
            <a:endParaRPr lang="en-US" sz="2400" b="1" i="0" kern="0" spc="20" dirty="0">
              <a:solidFill>
                <a:srgbClr val="FFFFFF"/>
              </a:solidFill>
              <a:latin typeface="Arial" panose="020B0604020202020204"/>
              <a:ea typeface="+mn-ea"/>
              <a:cs typeface="Arial" panose="020B0604020202020204"/>
            </a:endParaRPr>
          </a:p>
        </p:txBody>
      </p:sp>
      <p:pic>
        <p:nvPicPr>
          <p:cNvPr id="6" name="Picture 12" descr="Lock2-white.png"/>
          <p:cNvPicPr>
            <a:picLocks noChangeAspect="1"/>
          </p:cNvPicPr>
          <p:nvPr userDrawn="1"/>
        </p:nvPicPr>
        <p:blipFill>
          <a:blip r:embed="rId2"/>
          <a:stretch>
            <a:fillRect/>
          </a:stretch>
        </p:blipFill>
        <p:spPr>
          <a:xfrm flipH="1">
            <a:off x="12065" y="4759325"/>
            <a:ext cx="189230" cy="188595"/>
          </a:xfrm>
          <a:prstGeom prst="rect">
            <a:avLst/>
          </a:prstGeom>
          <a:effectLst>
            <a:outerShdw blurRad="50800" dist="38100" dir="2700000">
              <a:srgbClr val="000000">
                <a:alpha val="43000"/>
              </a:srgbClr>
            </a:outerShdw>
          </a:effectLst>
        </p:spPr>
      </p:pic>
      <p:sp>
        <p:nvSpPr>
          <p:cNvPr id="13" name="矩形 12"/>
          <p:cNvSpPr/>
          <p:nvPr userDrawn="1"/>
        </p:nvSpPr>
        <p:spPr bwMode="auto">
          <a:xfrm>
            <a:off x="381000" y="127948"/>
            <a:ext cx="381000" cy="285750"/>
          </a:xfrm>
          <a:prstGeom prst="rect">
            <a:avLst/>
          </a:prstGeom>
          <a:noFill/>
          <a:ln w="19050">
            <a:solidFill>
              <a:srgbClr val="124198"/>
            </a:solidFill>
            <a:miter lim="800000"/>
          </a:ln>
        </p:spPr>
        <p:txBody>
          <a:bodyPr lIns="68573" tIns="34286" rIns="68573" bIns="34286" rtlCol="0" anchor="ctr"/>
          <a:lstStyle/>
          <a:p>
            <a:pPr algn="ctr">
              <a:lnSpc>
                <a:spcPct val="150000"/>
              </a:lnSpc>
              <a:buFont typeface="Wingdings" panose="05000000000000000000" pitchFamily="2" charset="2"/>
              <a:buChar char="ü"/>
            </a:pPr>
            <a:endParaRPr lang="zh-CN" altLang="en-US" sz="1100" b="1" dirty="0">
              <a:solidFill>
                <a:srgbClr val="FF0000"/>
              </a:solidFill>
            </a:endParaRPr>
          </a:p>
        </p:txBody>
      </p:sp>
      <p:sp>
        <p:nvSpPr>
          <p:cNvPr id="9" name="矩形 8"/>
          <p:cNvSpPr/>
          <p:nvPr userDrawn="1"/>
        </p:nvSpPr>
        <p:spPr>
          <a:xfrm>
            <a:off x="609600" y="319569"/>
            <a:ext cx="216000" cy="162000"/>
          </a:xfrm>
          <a:prstGeom prst="rect">
            <a:avLst/>
          </a:prstGeom>
          <a:gradFill>
            <a:gsLst>
              <a:gs pos="91000">
                <a:srgbClr val="124198"/>
              </a:gs>
              <a:gs pos="29000">
                <a:srgbClr val="E60F34">
                  <a:alpha val="62000"/>
                </a:srgbClr>
              </a:gs>
            </a:gsLst>
            <a:lin ang="2700000" scaled="0"/>
          </a:gradFill>
          <a:ln>
            <a:noFill/>
          </a:ln>
          <a:scene3d>
            <a:camera prst="obliqueTopRigh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wrap="none" rtlCol="0" anchor="ctr"/>
          <a:lstStyle/>
          <a:p>
            <a:pPr marL="0" marR="0" indent="0" algn="ctr" defTabSz="914400" rtl="0" eaLnBrk="0" fontAlgn="base" latinLnBrk="0" hangingPunct="0">
              <a:lnSpc>
                <a:spcPct val="100000"/>
              </a:lnSpc>
              <a:spcBef>
                <a:spcPct val="0"/>
              </a:spcBef>
              <a:spcAft>
                <a:spcPct val="0"/>
              </a:spcAft>
              <a:buClrTx/>
              <a:buSzTx/>
              <a:buFontTx/>
              <a:buNone/>
            </a:pPr>
            <a:endParaRPr lang="zh-CN" altLang="en-US" sz="2400" kern="1200">
              <a:solidFill>
                <a:schemeClr val="tx1"/>
              </a:solidFill>
              <a:latin typeface="Arial" panose="020B0604020202020204" pitchFamily="34" charset="0"/>
              <a:ea typeface="+mn-ea"/>
              <a:cs typeface="+mn-cs"/>
            </a:endParaRPr>
          </a:p>
        </p:txBody>
      </p:sp>
      <p:cxnSp>
        <p:nvCxnSpPr>
          <p:cNvPr id="16" name="直接连接符 15"/>
          <p:cNvCxnSpPr/>
          <p:nvPr userDrawn="1"/>
        </p:nvCxnSpPr>
        <p:spPr bwMode="auto">
          <a:xfrm>
            <a:off x="828676" y="470848"/>
            <a:ext cx="5343525" cy="0"/>
          </a:xfrm>
          <a:prstGeom prst="line">
            <a:avLst/>
          </a:prstGeom>
          <a:noFill/>
          <a:ln w="15875" cap="flat" cmpd="sng" algn="ctr">
            <a:solidFill>
              <a:srgbClr val="124198"/>
            </a:solidFill>
            <a:prstDash val="solid"/>
            <a:round/>
            <a:headEnd type="none" w="med" len="med"/>
            <a:tailEnd type="none" w="med" len="med"/>
          </a:ln>
        </p:spPr>
      </p:cxnSp>
      <p:sp>
        <p:nvSpPr>
          <p:cNvPr id="17" name="Rectangle 4"/>
          <p:cNvSpPr>
            <a:spLocks noGrp="1" noChangeArrowheads="1"/>
          </p:cNvSpPr>
          <p:nvPr>
            <p:ph type="ctrTitle" hasCustomPrompt="1"/>
          </p:nvPr>
        </p:nvSpPr>
        <p:spPr>
          <a:xfrm>
            <a:off x="914400" y="84446"/>
            <a:ext cx="5791200" cy="477054"/>
          </a:xfrm>
          <a:prstGeom prst="rect">
            <a:avLst/>
          </a:prstGeom>
        </p:spPr>
        <p:txBody>
          <a:bodyPr wrap="square">
            <a:spAutoFit/>
          </a:bodyPr>
          <a:lstStyle>
            <a:lvl1pPr>
              <a:defRPr sz="3200" b="1">
                <a:solidFill>
                  <a:srgbClr val="124198"/>
                </a:solidFill>
                <a:latin typeface="微软雅黑" panose="020B0503020204020204" pitchFamily="34" charset="-122"/>
                <a:ea typeface="微软雅黑" panose="020B0503020204020204" pitchFamily="34" charset="-122"/>
              </a:defRPr>
            </a:lvl1pPr>
          </a:lstStyle>
          <a:p>
            <a:r>
              <a:rPr lang="en-US" dirty="0"/>
              <a:t>XXXX</a:t>
            </a:r>
          </a:p>
        </p:txBody>
      </p:sp>
      <p:sp>
        <p:nvSpPr>
          <p:cNvPr id="11" name="Rectangle 6"/>
          <p:cNvSpPr>
            <a:spLocks noGrp="1" noChangeArrowheads="1"/>
          </p:cNvSpPr>
          <p:nvPr>
            <p:ph type="sldNum" sz="quarter" idx="10"/>
          </p:nvPr>
        </p:nvSpPr>
        <p:spPr>
          <a:xfrm>
            <a:off x="4413250" y="4812665"/>
            <a:ext cx="450850" cy="286385"/>
          </a:xfrm>
        </p:spPr>
        <p:txBody>
          <a:bodyPr/>
          <a:lstStyle>
            <a:lvl1pPr algn="ctr">
              <a:defRPr sz="1400"/>
            </a:lvl1pPr>
          </a:lstStyle>
          <a:p>
            <a:pPr>
              <a:defRPr/>
            </a:pPr>
            <a:fld id="{4458D7BB-C5F0-C74A-897E-AD5E99CA2DB6}" type="slidenum">
              <a:rPr lang="en-US" smtClean="0"/>
              <a:pPr>
                <a:defRPr/>
              </a:pPr>
              <a:t>‹#›</a:t>
            </a:fld>
            <a:endParaRPr lang="en-US" dirty="0"/>
          </a:p>
        </p:txBody>
      </p:sp>
      <p:sp>
        <p:nvSpPr>
          <p:cNvPr id="12" name="六边形 11"/>
          <p:cNvSpPr/>
          <p:nvPr userDrawn="1"/>
        </p:nvSpPr>
        <p:spPr>
          <a:xfrm>
            <a:off x="4419600" y="4857750"/>
            <a:ext cx="457200" cy="228600"/>
          </a:xfrm>
          <a:prstGeom prst="hexagon">
            <a:avLst/>
          </a:prstGeom>
          <a:solidFill>
            <a:srgbClr val="E60F34">
              <a:alpha val="1000"/>
            </a:srgbClr>
          </a:solidFill>
          <a:ln>
            <a:noFill/>
          </a:ln>
          <a:effectLst>
            <a:glow rad="63500">
              <a:schemeClr val="accent1">
                <a:satMod val="175000"/>
                <a:alpha val="40000"/>
              </a:schemeClr>
            </a:glow>
            <a:outerShdw blurRad="40000" dist="23000" dir="5400000" rotWithShape="0">
              <a:srgbClr val="000000">
                <a:alpha val="35000"/>
              </a:srgbClr>
            </a:outerShdw>
          </a:effectLst>
          <a:scene3d>
            <a:camera prst="obliqueTopRigh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wrap="none" rtlCol="0" anchor="ctr"/>
          <a:lstStyle/>
          <a:p>
            <a:pPr marL="0" marR="0" indent="0" algn="ctr" defTabSz="914400" rtl="0" eaLnBrk="0" fontAlgn="base" latinLnBrk="0" hangingPunct="0">
              <a:lnSpc>
                <a:spcPct val="100000"/>
              </a:lnSpc>
              <a:spcBef>
                <a:spcPct val="0"/>
              </a:spcBef>
              <a:spcAft>
                <a:spcPct val="0"/>
              </a:spcAft>
              <a:buClrTx/>
              <a:buSzTx/>
              <a:buFontTx/>
              <a:buNone/>
            </a:pPr>
            <a:endParaRPr lang="zh-CN" altLang="en-US" sz="2400" kern="1200">
              <a:solidFill>
                <a:schemeClr val="tx1"/>
              </a:solidFill>
              <a:latin typeface="Arial" panose="020B0604020202020204" pitchFamily="34" charset="0"/>
              <a:ea typeface="+mn-ea"/>
              <a:cs typeface="+mn-cs"/>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Picture 3" descr="E:\PPT 专家\常用图片\锐普内部商务PPT图片32 (25).jpg"/>
          <p:cNvPicPr>
            <a:picLocks noChangeAspect="1" noChangeArrowheads="1"/>
          </p:cNvPicPr>
          <p:nvPr userDrawn="1"/>
        </p:nvPicPr>
        <p:blipFill>
          <a:blip r:embed="rId2"/>
          <a:srcRect/>
          <a:stretch>
            <a:fillRect/>
          </a:stretch>
        </p:blipFill>
        <p:spPr bwMode="auto">
          <a:xfrm>
            <a:off x="1" y="598510"/>
            <a:ext cx="9148763" cy="4231944"/>
          </a:xfrm>
          <a:prstGeom prst="rect">
            <a:avLst/>
          </a:prstGeom>
          <a:noFill/>
          <a:ln w="9525">
            <a:noFill/>
            <a:miter lim="800000"/>
            <a:headEnd/>
            <a:tailEnd/>
          </a:ln>
        </p:spPr>
      </p:pic>
      <p:pic>
        <p:nvPicPr>
          <p:cNvPr id="5" name="图片 5"/>
          <p:cNvPicPr>
            <a:picLocks noChangeAspect="1" noChangeArrowheads="1"/>
          </p:cNvPicPr>
          <p:nvPr userDrawn="1"/>
        </p:nvPicPr>
        <p:blipFill>
          <a:blip r:embed="rId3"/>
          <a:srcRect/>
          <a:stretch>
            <a:fillRect/>
          </a:stretch>
        </p:blipFill>
        <p:spPr bwMode="auto">
          <a:xfrm>
            <a:off x="2807720" y="2343150"/>
            <a:ext cx="1268408" cy="819150"/>
          </a:xfrm>
          <a:prstGeom prst="rect">
            <a:avLst/>
          </a:prstGeom>
          <a:noFill/>
          <a:ln w="9525">
            <a:noFill/>
            <a:miter lim="800000"/>
            <a:headEnd/>
            <a:tailEnd/>
          </a:ln>
        </p:spPr>
      </p:pic>
      <p:pic>
        <p:nvPicPr>
          <p:cNvPr id="6" name="图片 4"/>
          <p:cNvPicPr>
            <a:picLocks noChangeAspect="1" noChangeArrowheads="1"/>
          </p:cNvPicPr>
          <p:nvPr userDrawn="1"/>
        </p:nvPicPr>
        <p:blipFill>
          <a:blip r:embed="rId4"/>
          <a:srcRect t="16646" r="2467"/>
          <a:stretch>
            <a:fillRect/>
          </a:stretch>
        </p:blipFill>
        <p:spPr bwMode="auto">
          <a:xfrm>
            <a:off x="1495117" y="2343150"/>
            <a:ext cx="1271212" cy="819150"/>
          </a:xfrm>
          <a:prstGeom prst="rect">
            <a:avLst/>
          </a:prstGeom>
          <a:noFill/>
          <a:ln w="9525">
            <a:noFill/>
            <a:miter lim="800000"/>
            <a:headEnd/>
            <a:tailEnd/>
          </a:ln>
        </p:spPr>
      </p:pic>
      <p:pic>
        <p:nvPicPr>
          <p:cNvPr id="7" name="图片 3"/>
          <p:cNvPicPr>
            <a:picLocks noChangeAspect="1" noChangeArrowheads="1"/>
          </p:cNvPicPr>
          <p:nvPr userDrawn="1"/>
        </p:nvPicPr>
        <p:blipFill>
          <a:blip r:embed="rId5"/>
          <a:srcRect t="14977" b="9267"/>
          <a:stretch>
            <a:fillRect/>
          </a:stretch>
        </p:blipFill>
        <p:spPr bwMode="auto">
          <a:xfrm>
            <a:off x="175187" y="2351396"/>
            <a:ext cx="1272613" cy="819150"/>
          </a:xfrm>
          <a:prstGeom prst="rect">
            <a:avLst/>
          </a:prstGeom>
          <a:noFill/>
          <a:ln w="9525">
            <a:noFill/>
            <a:miter lim="800000"/>
            <a:headEnd/>
            <a:tailEnd/>
          </a:ln>
        </p:spPr>
      </p:pic>
      <p:sp>
        <p:nvSpPr>
          <p:cNvPr id="8" name="矩形 22"/>
          <p:cNvSpPr>
            <a:spLocks noChangeArrowheads="1"/>
          </p:cNvSpPr>
          <p:nvPr userDrawn="1"/>
        </p:nvSpPr>
        <p:spPr bwMode="auto">
          <a:xfrm>
            <a:off x="533400" y="1532246"/>
            <a:ext cx="2514600" cy="707886"/>
          </a:xfrm>
          <a:prstGeom prst="rect">
            <a:avLst/>
          </a:prstGeom>
          <a:noFill/>
          <a:ln w="9525">
            <a:noFill/>
            <a:miter lim="800000"/>
          </a:ln>
        </p:spPr>
        <p:txBody>
          <a:bodyPr wrap="square">
            <a:spAutoFit/>
          </a:bodyPr>
          <a:lstStyle/>
          <a:p>
            <a:pPr>
              <a:lnSpc>
                <a:spcPct val="100000"/>
              </a:lnSpc>
              <a:buFont typeface="Arial" panose="020B0604020202020204" pitchFamily="34" charset="0"/>
              <a:buNone/>
            </a:pPr>
            <a:r>
              <a:rPr lang="en-US" altLang="zh-CN" sz="4000" b="1" dirty="0">
                <a:solidFill>
                  <a:srgbClr val="FFFFFF"/>
                </a:solidFill>
                <a:latin typeface="Cambria" panose="02040503050406030204" pitchFamily="18" charset="0"/>
                <a:ea typeface="宋体" panose="02010600030101010101" pitchFamily="2" charset="-122"/>
                <a:cs typeface="+mn-cs"/>
                <a:sym typeface="Segoe UI Light" panose="020B0502040204020203" pitchFamily="34" charset="0"/>
              </a:rPr>
              <a:t>THANKS!</a:t>
            </a:r>
            <a:endParaRPr lang="zh-CN" altLang="en-US" sz="4000" b="1" dirty="0">
              <a:solidFill>
                <a:srgbClr val="FFFFFF"/>
              </a:solidFill>
              <a:latin typeface="Cambria" panose="02040503050406030204" pitchFamily="18" charset="0"/>
              <a:ea typeface="宋体" panose="02010600030101010101" pitchFamily="2" charset="-122"/>
              <a:cs typeface="+mn-cs"/>
              <a:sym typeface="Segoe UI Light" panose="020B0502040204020203" pitchFamily="34" charset="0"/>
            </a:endParaRPr>
          </a:p>
        </p:txBody>
      </p:sp>
      <p:sp>
        <p:nvSpPr>
          <p:cNvPr id="10" name="Rectangle 4"/>
          <p:cNvSpPr>
            <a:spLocks noGrp="1" noChangeArrowheads="1"/>
          </p:cNvSpPr>
          <p:nvPr>
            <p:ph type="ctrTitle" hasCustomPrompt="1"/>
          </p:nvPr>
        </p:nvSpPr>
        <p:spPr>
          <a:xfrm>
            <a:off x="7162800" y="3600450"/>
            <a:ext cx="990600" cy="656590"/>
          </a:xfrm>
          <a:prstGeom prst="rect">
            <a:avLst/>
          </a:prstGeom>
        </p:spPr>
        <p:txBody>
          <a:bodyPr wrap="square">
            <a:spAutoFit/>
          </a:bodyPr>
          <a:lstStyle>
            <a:lvl1pPr>
              <a:defRPr sz="1800" b="1">
                <a:solidFill>
                  <a:srgbClr val="FFFFFF"/>
                </a:solidFill>
                <a:latin typeface="微软雅黑" panose="020B0503020204020204" pitchFamily="34" charset="-122"/>
                <a:ea typeface="微软雅黑" panose="020B0503020204020204" pitchFamily="34" charset="-122"/>
              </a:defRPr>
            </a:lvl1pPr>
          </a:lstStyle>
          <a:p>
            <a:pPr>
              <a:lnSpc>
                <a:spcPts val="2200"/>
              </a:lnSpc>
            </a:pPr>
            <a:r>
              <a:rPr lang="zh-CN" altLang="en-US" sz="2000" b="1" dirty="0">
                <a:solidFill>
                  <a:srgbClr val="FFFFFF"/>
                </a:solidFill>
                <a:latin typeface="微软雅黑" panose="020B0503020204020204" pitchFamily="34" charset="-122"/>
                <a:ea typeface="微软雅黑" panose="020B0503020204020204" pitchFamily="34" charset="-122"/>
                <a:cs typeface="Arial Narrow" panose="020B0606020202030204"/>
              </a:rPr>
              <a:t>客户代表姓名</a:t>
            </a:r>
          </a:p>
        </p:txBody>
      </p:sp>
      <p:sp>
        <p:nvSpPr>
          <p:cNvPr id="13" name="Rectangle 6"/>
          <p:cNvSpPr>
            <a:spLocks noGrp="1" noChangeArrowheads="1"/>
          </p:cNvSpPr>
          <p:nvPr>
            <p:ph type="sldNum" sz="quarter" idx="10"/>
          </p:nvPr>
        </p:nvSpPr>
        <p:spPr>
          <a:xfrm>
            <a:off x="4413250" y="4812665"/>
            <a:ext cx="450850" cy="286385"/>
          </a:xfrm>
        </p:spPr>
        <p:txBody>
          <a:bodyPr/>
          <a:lstStyle>
            <a:lvl1pPr algn="ctr">
              <a:defRPr sz="1400"/>
            </a:lvl1pPr>
          </a:lstStyle>
          <a:p>
            <a:pPr>
              <a:defRPr/>
            </a:pPr>
            <a:fld id="{4458D7BB-C5F0-C74A-897E-AD5E99CA2DB6}" type="slidenum">
              <a:rPr lang="en-US" smtClean="0"/>
              <a:pPr>
                <a:defRPr/>
              </a:pPr>
              <a:t>‹#›</a:t>
            </a:fld>
            <a:endParaRPr lang="en-US" dirty="0"/>
          </a:p>
        </p:txBody>
      </p:sp>
      <p:sp>
        <p:nvSpPr>
          <p:cNvPr id="14" name="六边形 13"/>
          <p:cNvSpPr/>
          <p:nvPr userDrawn="1"/>
        </p:nvSpPr>
        <p:spPr>
          <a:xfrm>
            <a:off x="4419600" y="4857750"/>
            <a:ext cx="457200" cy="228600"/>
          </a:xfrm>
          <a:prstGeom prst="hexagon">
            <a:avLst/>
          </a:prstGeom>
          <a:solidFill>
            <a:srgbClr val="E60F34">
              <a:alpha val="37000"/>
            </a:srgbClr>
          </a:solidFill>
          <a:ln>
            <a:noFill/>
          </a:ln>
          <a:scene3d>
            <a:camera prst="obliqueTopRigh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wrap="none" rtlCol="0" anchor="ctr"/>
          <a:lstStyle/>
          <a:p>
            <a:pPr marL="0" marR="0" indent="0" algn="ctr" defTabSz="914400" rtl="0" eaLnBrk="0" fontAlgn="base" latinLnBrk="0" hangingPunct="0">
              <a:lnSpc>
                <a:spcPct val="100000"/>
              </a:lnSpc>
              <a:spcBef>
                <a:spcPct val="0"/>
              </a:spcBef>
              <a:spcAft>
                <a:spcPct val="0"/>
              </a:spcAft>
              <a:buClrTx/>
              <a:buSzTx/>
              <a:buFontTx/>
              <a:buNone/>
            </a:pPr>
            <a:endParaRPr lang="zh-CN" altLang="en-US" sz="2400" kern="1200">
              <a:solidFill>
                <a:schemeClr val="tx1"/>
              </a:solidFill>
              <a:latin typeface="Arial" panose="020B0604020202020204" pitchFamily="34" charset="0"/>
              <a:ea typeface="+mn-ea"/>
              <a:cs typeface="+mn-cs"/>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EA2"/>
        </a:solidFill>
        <a:effectLst/>
      </p:bgPr>
    </p:bg>
    <p:spTree>
      <p:nvGrpSpPr>
        <p:cNvPr id="1" name=""/>
        <p:cNvGrpSpPr/>
        <p:nvPr/>
      </p:nvGrpSpPr>
      <p:grpSpPr>
        <a:xfrm>
          <a:off x="0" y="0"/>
          <a:ext cx="0" cy="0"/>
          <a:chOff x="0" y="0"/>
          <a:chExt cx="0" cy="0"/>
        </a:xfrm>
      </p:grpSpPr>
      <p:pic>
        <p:nvPicPr>
          <p:cNvPr id="16" name="Picture 76"/>
          <p:cNvPicPr>
            <a:picLocks noChangeAspect="1" noChangeArrowheads="1"/>
          </p:cNvPicPr>
          <p:nvPr userDrawn="1"/>
        </p:nvPicPr>
        <p:blipFill>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0" y="285750"/>
            <a:ext cx="91440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Triangle 9"/>
          <p:cNvSpPr/>
          <p:nvPr/>
        </p:nvSpPr>
        <p:spPr bwMode="auto">
          <a:xfrm>
            <a:off x="82018" y="4544704"/>
            <a:ext cx="685803" cy="482601"/>
          </a:xfrm>
          <a:prstGeom prst="rtTriangle">
            <a:avLst/>
          </a:prstGeom>
          <a:gradFill flip="none" rotWithShape="1">
            <a:gsLst>
              <a:gs pos="25000">
                <a:srgbClr val="E60F34"/>
              </a:gs>
              <a:gs pos="100000">
                <a:srgbClr val="800000"/>
              </a:gs>
            </a:gsLst>
            <a:path path="circle">
              <a:fillToRect l="50000" t="50000" r="50000" b="50000"/>
            </a:path>
            <a:tileRect/>
          </a:gradFill>
          <a:effectLst/>
          <a:scene3d>
            <a:camera prst="obliqueTopRigh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wrap="none" anchor="t"/>
          <a:lstStyle/>
          <a:p>
            <a:pPr marL="0" marR="0" indent="0" algn="l" defTabSz="914400" rtl="0" eaLnBrk="0" fontAlgn="base" latinLnBrk="0" hangingPunct="0">
              <a:lnSpc>
                <a:spcPct val="100000"/>
              </a:lnSpc>
              <a:spcBef>
                <a:spcPct val="0"/>
              </a:spcBef>
              <a:spcAft>
                <a:spcPct val="0"/>
              </a:spcAft>
              <a:buClrTx/>
              <a:buSzTx/>
              <a:buFontTx/>
              <a:buNone/>
              <a:defRPr/>
            </a:pPr>
            <a:endParaRPr lang="en-US" sz="2400" b="1" i="0" kern="0" spc="20" dirty="0">
              <a:solidFill>
                <a:srgbClr val="FFFFFF"/>
              </a:solidFill>
              <a:latin typeface="Arial" panose="020B0604020202020204"/>
              <a:ea typeface="+mn-ea"/>
              <a:cs typeface="Arial" panose="020B0604020202020204"/>
            </a:endParaRPr>
          </a:p>
        </p:txBody>
      </p:sp>
      <p:pic>
        <p:nvPicPr>
          <p:cNvPr id="13" name="Picture 12" descr="Lock2-white.png"/>
          <p:cNvPicPr>
            <a:picLocks noChangeAspect="1"/>
          </p:cNvPicPr>
          <p:nvPr userDrawn="1"/>
        </p:nvPicPr>
        <p:blipFill>
          <a:blip r:embed="rId8"/>
          <a:stretch>
            <a:fillRect/>
          </a:stretch>
        </p:blipFill>
        <p:spPr>
          <a:xfrm>
            <a:off x="97629" y="4598284"/>
            <a:ext cx="307571" cy="285750"/>
          </a:xfrm>
          <a:prstGeom prst="rect">
            <a:avLst/>
          </a:prstGeom>
          <a:effectLst>
            <a:outerShdw blurRad="50800" dist="38100" dir="2700000">
              <a:srgbClr val="000000">
                <a:alpha val="43000"/>
              </a:srgbClr>
            </a:outerShdw>
          </a:effectLst>
        </p:spPr>
      </p:pic>
      <p:pic>
        <p:nvPicPr>
          <p:cNvPr id="12" name="Picture 3"/>
          <p:cNvPicPr>
            <a:picLocks noChangeAspect="1" noChangeArrowheads="1"/>
          </p:cNvPicPr>
          <p:nvPr userDrawn="1"/>
        </p:nvPicPr>
        <p:blipFill>
          <a:blip r:embed="rId9" cstate="print"/>
          <a:srcRect/>
          <a:stretch>
            <a:fillRect/>
          </a:stretch>
        </p:blipFill>
        <p:spPr bwMode="auto">
          <a:xfrm>
            <a:off x="0" y="-89562"/>
            <a:ext cx="9144000" cy="5246710"/>
          </a:xfrm>
          <a:prstGeom prst="rect">
            <a:avLst/>
          </a:prstGeom>
          <a:noFill/>
          <a:ln w="9525">
            <a:noFill/>
            <a:miter lim="800000"/>
            <a:headEnd/>
            <a:tailEnd/>
          </a:ln>
        </p:spPr>
      </p:pic>
      <p:sp>
        <p:nvSpPr>
          <p:cNvPr id="102406" name="Rectangle 6"/>
          <p:cNvSpPr>
            <a:spLocks noGrp="1" noChangeArrowheads="1"/>
          </p:cNvSpPr>
          <p:nvPr>
            <p:ph type="sldNum" sz="quarter" idx="4"/>
          </p:nvPr>
        </p:nvSpPr>
        <p:spPr bwMode="auto">
          <a:xfrm>
            <a:off x="4343400" y="4899511"/>
            <a:ext cx="450850" cy="171450"/>
          </a:xfrm>
          <a:prstGeom prst="rect">
            <a:avLst/>
          </a:prstGeom>
          <a:noFill/>
          <a:ln w="9525">
            <a:noFill/>
            <a:miter lim="800000"/>
          </a:ln>
        </p:spPr>
        <p:txBody>
          <a:bodyPr vert="horz" wrap="square" lIns="91440" tIns="45720" rIns="91440" bIns="45720" numCol="1" anchor="t" anchorCtr="0" compatLnSpc="1"/>
          <a:lstStyle>
            <a:lvl1pPr algn="r" eaLnBrk="0" hangingPunct="0">
              <a:lnSpc>
                <a:spcPct val="100000"/>
              </a:lnSpc>
              <a:defRPr sz="900" b="1">
                <a:solidFill>
                  <a:srgbClr val="FFFFFF"/>
                </a:solidFill>
                <a:latin typeface="+mn-lt"/>
              </a:defRPr>
            </a:lvl1pPr>
          </a:lstStyle>
          <a:p>
            <a:pPr>
              <a:defRPr/>
            </a:pPr>
            <a:fld id="{88F643DE-FFD1-CA4C-BBC2-D70230DFA570}" type="slidenum">
              <a:rPr lang="en-US" smtClean="0"/>
              <a:pPr>
                <a:defRPr/>
              </a:pPr>
              <a:t>‹#›</a:t>
            </a:fld>
            <a:endParaRPr lang="en-US" dirty="0"/>
          </a:p>
        </p:txBody>
      </p:sp>
      <p:sp>
        <p:nvSpPr>
          <p:cNvPr id="102423" name="Rectangle 23"/>
          <p:cNvSpPr>
            <a:spLocks noChangeArrowheads="1"/>
          </p:cNvSpPr>
          <p:nvPr/>
        </p:nvSpPr>
        <p:spPr bwMode="auto">
          <a:xfrm>
            <a:off x="98624" y="4905312"/>
            <a:ext cx="9007280" cy="338554"/>
          </a:xfrm>
          <a:prstGeom prst="rect">
            <a:avLst/>
          </a:prstGeom>
          <a:noFill/>
          <a:ln w="12700" cap="sq">
            <a:noFill/>
            <a:miter lim="800000"/>
          </a:ln>
          <a:effectLst>
            <a:outerShdw blurRad="50800" dir="21540000" sx="200000" sy="200000" algn="ctr" rotWithShape="0">
              <a:schemeClr val="bg1"/>
            </a:outerShdw>
          </a:effectLst>
        </p:spPr>
        <p:txBody>
          <a:bodyPr wrap="square">
            <a:spAutoFit/>
          </a:bodyPr>
          <a:lstStyle/>
          <a:p>
            <a:pPr marL="0" marR="0" indent="0" algn="r" defTabSz="914400" rtl="0" eaLnBrk="0" fontAlgn="base" latinLnBrk="0" hangingPunct="0">
              <a:lnSpc>
                <a:spcPct val="100000"/>
              </a:lnSpc>
              <a:spcBef>
                <a:spcPct val="0"/>
              </a:spcBef>
              <a:spcAft>
                <a:spcPct val="0"/>
              </a:spcAft>
              <a:buClrTx/>
              <a:buSzTx/>
              <a:buFontTx/>
              <a:buNone/>
              <a:defRPr/>
            </a:pPr>
            <a:r>
              <a:rPr lang="en-US" altLang="zh-CN" sz="800" b="1" dirty="0">
                <a:solidFill>
                  <a:srgbClr val="F1F5FD"/>
                </a:solidFill>
                <a:latin typeface="Arial Narrow" panose="020B0606020202030204"/>
                <a:ea typeface="宋体" panose="02010600030101010101" pitchFamily="2" charset="-122"/>
              </a:rPr>
              <a:t>  Copyright © </a:t>
            </a:r>
            <a:r>
              <a:rPr lang="en-US" altLang="zh-CN" sz="800" b="1" dirty="0" err="1">
                <a:solidFill>
                  <a:srgbClr val="F1F5FD"/>
                </a:solidFill>
                <a:latin typeface="Arial Narrow" panose="020B0606020202030204"/>
                <a:ea typeface="宋体" panose="02010600030101010101" pitchFamily="2" charset="-122"/>
              </a:rPr>
              <a:t>Sieyuan</a:t>
            </a:r>
            <a:r>
              <a:rPr lang="en-US" altLang="zh-CN" sz="800" b="1" dirty="0">
                <a:solidFill>
                  <a:srgbClr val="F1F5FD"/>
                </a:solidFill>
                <a:latin typeface="Arial Narrow" panose="020B0606020202030204"/>
                <a:ea typeface="宋体" panose="02010600030101010101" pitchFamily="2" charset="-122"/>
              </a:rPr>
              <a:t> Electric Co., Ltd.</a:t>
            </a:r>
            <a:endParaRPr kumimoji="1" lang="en-US" altLang="zh-CN" sz="800" b="1" dirty="0">
              <a:solidFill>
                <a:srgbClr val="F1F5FD"/>
              </a:solidFill>
              <a:latin typeface="Arial Narrow" panose="020B0606020202030204"/>
              <a:ea typeface="宋体" panose="02010600030101010101" pitchFamily="2" charset="-122"/>
            </a:endParaRPr>
          </a:p>
          <a:p>
            <a:pPr algn="r" eaLnBrk="0" hangingPunct="0">
              <a:lnSpc>
                <a:spcPct val="100000"/>
              </a:lnSpc>
              <a:defRPr/>
            </a:pPr>
            <a:r>
              <a:rPr lang="en-US" sz="800" kern="0" spc="20" dirty="0">
                <a:solidFill>
                  <a:srgbClr val="F1F5FD"/>
                </a:solidFill>
                <a:ea typeface="Arial Unicode MS" panose="020B0604020202020204" charset="-122"/>
                <a:cs typeface="Arial Unicode MS" panose="020B0604020202020204" charset="-122"/>
              </a:rPr>
              <a:t>.</a:t>
            </a:r>
          </a:p>
        </p:txBody>
      </p:sp>
      <p:sp>
        <p:nvSpPr>
          <p:cNvPr id="11" name="Text Box 16"/>
          <p:cNvSpPr txBox="1">
            <a:spLocks noChangeArrowheads="1"/>
          </p:cNvSpPr>
          <p:nvPr/>
        </p:nvSpPr>
        <p:spPr bwMode="auto">
          <a:xfrm>
            <a:off x="-16939" y="4969206"/>
            <a:ext cx="2692725" cy="190821"/>
          </a:xfrm>
          <a:prstGeom prst="rect">
            <a:avLst/>
          </a:prstGeom>
          <a:noFill/>
          <a:ln w="9525">
            <a:noFill/>
            <a:miter lim="800000"/>
          </a:ln>
        </p:spPr>
        <p:txBody>
          <a:bodyPr wrap="none" anchor="b">
            <a:spAutoFit/>
          </a:bodyPr>
          <a:lstStyle/>
          <a:p>
            <a:r>
              <a:rPr lang="en-US" sz="800" b="1" kern="0" cap="all" spc="20" dirty="0">
                <a:solidFill>
                  <a:srgbClr val="F1F5FD"/>
                </a:solidFill>
              </a:rPr>
              <a:t>Company</a:t>
            </a:r>
            <a:r>
              <a:rPr lang="en-US" sz="800" b="1" kern="0" cap="all" spc="20" baseline="0" dirty="0">
                <a:solidFill>
                  <a:srgbClr val="F1F5FD"/>
                </a:solidFill>
              </a:rPr>
              <a:t> Confidential </a:t>
            </a:r>
            <a:r>
              <a:rPr lang="en-US" sz="800" b="1" kern="0" spc="20" baseline="0" dirty="0">
                <a:solidFill>
                  <a:srgbClr val="F1F5FD"/>
                </a:solidFill>
              </a:rPr>
              <a:t>- </a:t>
            </a:r>
            <a:r>
              <a:rPr lang="en-US" sz="800" b="1" kern="0" spc="20" dirty="0">
                <a:solidFill>
                  <a:srgbClr val="F1F5FD"/>
                </a:solidFill>
              </a:rPr>
              <a:t> Internal Use Only</a:t>
            </a:r>
          </a:p>
        </p:txBody>
      </p:sp>
      <p:pic>
        <p:nvPicPr>
          <p:cNvPr id="14" name="Picture 76"/>
          <p:cNvPicPr>
            <a:picLocks noChangeAspect="1" noChangeArrowheads="1"/>
          </p:cNvPicPr>
          <p:nvPr userDrawn="1"/>
        </p:nvPicPr>
        <p:blipFill>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35497" y="400050"/>
            <a:ext cx="9108503"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3"/>
          <p:cNvSpPr/>
          <p:nvPr userDrawn="1"/>
        </p:nvSpPr>
        <p:spPr>
          <a:xfrm>
            <a:off x="653299" y="2287827"/>
            <a:ext cx="184731" cy="37446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nSpc>
                <a:spcPts val="2200"/>
              </a:lnSpc>
            </a:pPr>
            <a:endParaRPr lang="zh-CN" altLang="en-US" sz="5400" b="1" cap="none" spc="0" dirty="0">
              <a:ln>
                <a:solidFill>
                  <a:srgbClr val="124198"/>
                </a:solidFill>
                <a:prstDash val="solid"/>
              </a:ln>
              <a:solidFill>
                <a:srgbClr val="124198"/>
              </a:solidFill>
              <a:effectLst>
                <a:outerShdw blurRad="88000" dist="50800" dir="5040000" algn="tl">
                  <a:schemeClr val="accent4">
                    <a:tint val="80000"/>
                    <a:satMod val="250000"/>
                    <a:alpha val="45000"/>
                  </a:schemeClr>
                </a:outerShdw>
              </a:effectLst>
              <a:latin typeface="黑体" panose="02010609060101010101" pitchFamily="49" charset="-122"/>
              <a:ea typeface="黑体" panose="02010609060101010101" pitchFamily="49" charset="-122"/>
              <a:cs typeface="Arial Narrow" panose="020B0606020202030204"/>
            </a:endParaRPr>
          </a:p>
        </p:txBody>
      </p:sp>
      <p:sp>
        <p:nvSpPr>
          <p:cNvPr id="34" name="矩形 33"/>
          <p:cNvSpPr/>
          <p:nvPr userDrawn="1"/>
        </p:nvSpPr>
        <p:spPr>
          <a:xfrm>
            <a:off x="7699887" y="126552"/>
            <a:ext cx="1444113" cy="387798"/>
          </a:xfrm>
          <a:prstGeom prst="rect">
            <a:avLst/>
          </a:prstGeom>
          <a:effectLst>
            <a:outerShdw blurRad="50800" dist="76200" dir="2700000" algn="tl" rotWithShape="0">
              <a:prstClr val="black">
                <a:alpha val="40000"/>
              </a:prstClr>
            </a:outerShdw>
          </a:effectLst>
        </p:spPr>
        <p:txBody>
          <a:bodyPr wrap="none" anchor="ctr" anchorCtr="0">
            <a:spAutoFit/>
          </a:bodyPr>
          <a:lstStyle/>
          <a:p>
            <a:r>
              <a:rPr lang="en-US" altLang="zh-CN" sz="2400" b="1" spc="-100" dirty="0" err="1">
                <a:solidFill>
                  <a:srgbClr val="183AA8"/>
                </a:solidFill>
                <a:effectLst/>
                <a:latin typeface="Tahoma" panose="020B0604030504040204" pitchFamily="34" charset="0"/>
                <a:ea typeface="Tahoma" panose="020B0604030504040204" pitchFamily="34" charset="0"/>
                <a:cs typeface="Tahoma" panose="020B0604030504040204" pitchFamily="34" charset="0"/>
              </a:rPr>
              <a:t>Sieyuan</a:t>
            </a:r>
            <a:r>
              <a:rPr lang="en-US" altLang="zh-CN" sz="2400" b="1" spc="-100" baseline="30000" dirty="0">
                <a:solidFill>
                  <a:srgbClr val="183AA8"/>
                </a:solidFill>
                <a:latin typeface="+mj-lt"/>
                <a:cs typeface="Al Bayan Plain" charset="-78"/>
              </a:rPr>
              <a:t> </a:t>
            </a:r>
            <a:r>
              <a:rPr lang="en-US" altLang="zh-CN" sz="2400" b="1" spc="-100" dirty="0">
                <a:solidFill>
                  <a:srgbClr val="183AA8"/>
                </a:solidFill>
                <a:latin typeface="+mj-lt"/>
                <a:cs typeface="Al Bayan Plain" charset="-78"/>
              </a:rPr>
              <a:t> </a:t>
            </a:r>
            <a:endParaRPr lang="zh-CN" altLang="en-US" sz="2000" b="1" spc="-100" dirty="0">
              <a:solidFill>
                <a:srgbClr val="183AA8"/>
              </a:solidFill>
              <a:latin typeface="黑体" panose="02010609060101010101" pitchFamily="49" charset="-122"/>
              <a:ea typeface="黑体" panose="0201060906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fade/>
  </p:transition>
  <p:hf hdr="0" ftr="0" dt="0"/>
  <p:txStyles>
    <p:titleStyle>
      <a:lvl1pPr algn="l" rtl="0" eaLnBrk="1" fontAlgn="base" hangingPunct="1">
        <a:lnSpc>
          <a:spcPts val="3000"/>
        </a:lnSpc>
        <a:spcBef>
          <a:spcPct val="0"/>
        </a:spcBef>
        <a:spcAft>
          <a:spcPct val="0"/>
        </a:spcAft>
        <a:defRPr sz="3000">
          <a:solidFill>
            <a:schemeClr val="accent1"/>
          </a:solidFill>
          <a:latin typeface="Arial" panose="020B0604020202020204"/>
          <a:ea typeface="+mj-ea"/>
          <a:cs typeface="Arial" panose="020B0604020202020204"/>
        </a:defRPr>
      </a:lvl1pPr>
      <a:lvl2pPr algn="l" rtl="0" eaLnBrk="1" fontAlgn="base" hangingPunct="1">
        <a:lnSpc>
          <a:spcPts val="3000"/>
        </a:lnSpc>
        <a:spcBef>
          <a:spcPct val="0"/>
        </a:spcBef>
        <a:spcAft>
          <a:spcPct val="0"/>
        </a:spcAft>
        <a:defRPr sz="2800">
          <a:solidFill>
            <a:srgbClr val="CC0000"/>
          </a:solidFill>
          <a:latin typeface="Arial Narrow" panose="020B0606020202030204" charset="0"/>
          <a:ea typeface="MS PGothic" panose="020B0600070205080204" charset="-128"/>
          <a:cs typeface="MS PGothic" panose="020B0600070205080204" charset="-128"/>
        </a:defRPr>
      </a:lvl2pPr>
      <a:lvl3pPr algn="l" rtl="0" eaLnBrk="1" fontAlgn="base" hangingPunct="1">
        <a:lnSpc>
          <a:spcPts val="3000"/>
        </a:lnSpc>
        <a:spcBef>
          <a:spcPct val="0"/>
        </a:spcBef>
        <a:spcAft>
          <a:spcPct val="0"/>
        </a:spcAft>
        <a:defRPr sz="2800">
          <a:solidFill>
            <a:srgbClr val="CC0000"/>
          </a:solidFill>
          <a:latin typeface="Arial Narrow" panose="020B0606020202030204" charset="0"/>
          <a:ea typeface="MS PGothic" panose="020B0600070205080204" charset="-128"/>
          <a:cs typeface="MS PGothic" panose="020B0600070205080204" charset="-128"/>
        </a:defRPr>
      </a:lvl3pPr>
      <a:lvl4pPr algn="l" rtl="0" eaLnBrk="1" fontAlgn="base" hangingPunct="1">
        <a:lnSpc>
          <a:spcPts val="3000"/>
        </a:lnSpc>
        <a:spcBef>
          <a:spcPct val="0"/>
        </a:spcBef>
        <a:spcAft>
          <a:spcPct val="0"/>
        </a:spcAft>
        <a:defRPr sz="2800">
          <a:solidFill>
            <a:srgbClr val="CC0000"/>
          </a:solidFill>
          <a:latin typeface="Arial Narrow" panose="020B0606020202030204" charset="0"/>
          <a:ea typeface="MS PGothic" panose="020B0600070205080204" charset="-128"/>
          <a:cs typeface="MS PGothic" panose="020B0600070205080204" charset="-128"/>
        </a:defRPr>
      </a:lvl4pPr>
      <a:lvl5pPr algn="l" rtl="0" eaLnBrk="1" fontAlgn="base" hangingPunct="1">
        <a:lnSpc>
          <a:spcPts val="3000"/>
        </a:lnSpc>
        <a:spcBef>
          <a:spcPct val="0"/>
        </a:spcBef>
        <a:spcAft>
          <a:spcPct val="0"/>
        </a:spcAft>
        <a:defRPr sz="2800">
          <a:solidFill>
            <a:srgbClr val="CC0000"/>
          </a:solidFill>
          <a:latin typeface="Arial Narrow" panose="020B0606020202030204" charset="0"/>
          <a:ea typeface="MS PGothic" panose="020B0600070205080204" charset="-128"/>
          <a:cs typeface="MS PGothic" panose="020B0600070205080204" charset="-128"/>
        </a:defRPr>
      </a:lvl5pPr>
      <a:lvl6pPr marL="457200" algn="l" rtl="0" eaLnBrk="1" fontAlgn="base" hangingPunct="1">
        <a:lnSpc>
          <a:spcPts val="3000"/>
        </a:lnSpc>
        <a:spcBef>
          <a:spcPct val="0"/>
        </a:spcBef>
        <a:spcAft>
          <a:spcPct val="0"/>
        </a:spcAft>
        <a:defRPr sz="2800">
          <a:solidFill>
            <a:srgbClr val="CC0000"/>
          </a:solidFill>
          <a:latin typeface="Arial Narrow" panose="020B0606020202030204" charset="0"/>
          <a:ea typeface="MS PGothic" panose="020B0600070205080204" charset="-128"/>
          <a:cs typeface="MS PGothic" panose="020B0600070205080204" charset="-128"/>
        </a:defRPr>
      </a:lvl6pPr>
      <a:lvl7pPr marL="914400" algn="l" rtl="0" eaLnBrk="1" fontAlgn="base" hangingPunct="1">
        <a:lnSpc>
          <a:spcPts val="3000"/>
        </a:lnSpc>
        <a:spcBef>
          <a:spcPct val="0"/>
        </a:spcBef>
        <a:spcAft>
          <a:spcPct val="0"/>
        </a:spcAft>
        <a:defRPr sz="2800">
          <a:solidFill>
            <a:srgbClr val="CC0000"/>
          </a:solidFill>
          <a:latin typeface="Arial Narrow" panose="020B0606020202030204" charset="0"/>
          <a:ea typeface="MS PGothic" panose="020B0600070205080204" charset="-128"/>
          <a:cs typeface="MS PGothic" panose="020B0600070205080204" charset="-128"/>
        </a:defRPr>
      </a:lvl7pPr>
      <a:lvl8pPr marL="1371600" algn="l" rtl="0" eaLnBrk="1" fontAlgn="base" hangingPunct="1">
        <a:lnSpc>
          <a:spcPts val="3000"/>
        </a:lnSpc>
        <a:spcBef>
          <a:spcPct val="0"/>
        </a:spcBef>
        <a:spcAft>
          <a:spcPct val="0"/>
        </a:spcAft>
        <a:defRPr sz="2800">
          <a:solidFill>
            <a:srgbClr val="CC0000"/>
          </a:solidFill>
          <a:latin typeface="Arial Narrow" panose="020B0606020202030204" charset="0"/>
          <a:ea typeface="MS PGothic" panose="020B0600070205080204" charset="-128"/>
          <a:cs typeface="MS PGothic" panose="020B0600070205080204" charset="-128"/>
        </a:defRPr>
      </a:lvl8pPr>
      <a:lvl9pPr marL="1828800" algn="l" rtl="0" eaLnBrk="1" fontAlgn="base" hangingPunct="1">
        <a:lnSpc>
          <a:spcPts val="3000"/>
        </a:lnSpc>
        <a:spcBef>
          <a:spcPct val="0"/>
        </a:spcBef>
        <a:spcAft>
          <a:spcPct val="0"/>
        </a:spcAft>
        <a:defRPr sz="2800">
          <a:solidFill>
            <a:srgbClr val="CC0000"/>
          </a:solidFill>
          <a:latin typeface="Arial Narrow" panose="020B0606020202030204" charset="0"/>
          <a:ea typeface="MS PGothic" panose="020B0600070205080204" charset="-128"/>
          <a:cs typeface="MS PGothic" panose="020B0600070205080204" charset="-128"/>
        </a:defRPr>
      </a:lvl9pPr>
    </p:titleStyle>
    <p:bodyStyle>
      <a:lvl1pPr marL="287655" indent="-287655" algn="l" rtl="0" eaLnBrk="1" fontAlgn="base" hangingPunct="1">
        <a:lnSpc>
          <a:spcPts val="3000"/>
        </a:lnSpc>
        <a:spcBef>
          <a:spcPts val="2400"/>
        </a:spcBef>
        <a:spcAft>
          <a:spcPts val="0"/>
        </a:spcAft>
        <a:buClr>
          <a:srgbClr val="BB2332"/>
        </a:buClr>
        <a:buFont typeface="Wingdings" panose="05000000000000000000" pitchFamily="2" charset="2"/>
        <a:buChar char="§"/>
        <a:defRPr sz="2400">
          <a:solidFill>
            <a:schemeClr val="bg2"/>
          </a:solidFill>
          <a:latin typeface="+mn-lt"/>
          <a:ea typeface="+mn-ea"/>
          <a:cs typeface="+mn-cs"/>
        </a:defRPr>
      </a:lvl1pPr>
      <a:lvl2pPr marL="805180" indent="-228600" algn="l" rtl="0" eaLnBrk="1" fontAlgn="base" hangingPunct="1">
        <a:lnSpc>
          <a:spcPts val="2400"/>
        </a:lnSpc>
        <a:spcBef>
          <a:spcPts val="300"/>
        </a:spcBef>
        <a:spcAft>
          <a:spcPct val="0"/>
        </a:spcAft>
        <a:buClrTx/>
        <a:buSzPct val="80000"/>
        <a:buFont typeface="Wingdings" panose="05000000000000000000" pitchFamily="2" charset="2"/>
        <a:buChar char="§"/>
        <a:defRPr sz="2400">
          <a:solidFill>
            <a:schemeClr val="bg1">
              <a:lumMod val="50000"/>
            </a:schemeClr>
          </a:solidFill>
          <a:latin typeface="+mn-lt"/>
          <a:ea typeface="+mn-ea"/>
        </a:defRPr>
      </a:lvl2pPr>
      <a:lvl3pPr marL="1262380" indent="-228600" algn="l" rtl="0" eaLnBrk="1" fontAlgn="base" hangingPunct="1">
        <a:lnSpc>
          <a:spcPts val="2400"/>
        </a:lnSpc>
        <a:spcBef>
          <a:spcPts val="300"/>
        </a:spcBef>
        <a:spcAft>
          <a:spcPct val="0"/>
        </a:spcAft>
        <a:buClrTx/>
        <a:buSzPct val="80000"/>
        <a:buFont typeface="Wingdings" panose="05000000000000000000" pitchFamily="2" charset="2"/>
        <a:buChar char="§"/>
        <a:defRPr sz="2000">
          <a:solidFill>
            <a:schemeClr val="bg1">
              <a:lumMod val="50000"/>
            </a:schemeClr>
          </a:solidFill>
          <a:latin typeface="+mn-lt"/>
          <a:ea typeface="+mn-ea"/>
        </a:defRPr>
      </a:lvl3pPr>
      <a:lvl4pPr marL="1600200" indent="-228600" algn="l" rtl="0" eaLnBrk="1" fontAlgn="base" hangingPunct="1">
        <a:spcBef>
          <a:spcPct val="20000"/>
        </a:spcBef>
        <a:spcAft>
          <a:spcPct val="0"/>
        </a:spcAft>
        <a:buClr>
          <a:srgbClr val="BB2332"/>
        </a:buClr>
        <a:defRPr sz="2000">
          <a:solidFill>
            <a:schemeClr val="tx1"/>
          </a:solidFill>
          <a:latin typeface="Arial" panose="020B0604020202020204" pitchFamily="34" charset="0"/>
          <a:ea typeface="+mn-ea"/>
        </a:defRPr>
      </a:lvl4pPr>
      <a:lvl5pPr marL="2057400" indent="-228600" algn="l" rtl="0" eaLnBrk="1" fontAlgn="base" hangingPunct="1">
        <a:spcBef>
          <a:spcPct val="20000"/>
        </a:spcBef>
        <a:spcAft>
          <a:spcPct val="0"/>
        </a:spcAft>
        <a:buClr>
          <a:srgbClr val="BB2332"/>
        </a:buClr>
        <a:buChar char="»"/>
        <a:defRPr sz="2000">
          <a:solidFill>
            <a:schemeClr val="tx1"/>
          </a:solidFill>
          <a:latin typeface="Arial" panose="020B0604020202020204" pitchFamily="34" charset="0"/>
          <a:ea typeface="+mn-ea"/>
        </a:defRPr>
      </a:lvl5pPr>
      <a:lvl6pPr marL="2514600" indent="-228600" algn="l" rtl="0" eaLnBrk="1" fontAlgn="base" hangingPunct="1">
        <a:spcBef>
          <a:spcPct val="20000"/>
        </a:spcBef>
        <a:spcAft>
          <a:spcPct val="0"/>
        </a:spcAft>
        <a:buClr>
          <a:srgbClr val="BB2332"/>
        </a:buClr>
        <a:buChar char="»"/>
        <a:defRPr sz="2000">
          <a:solidFill>
            <a:schemeClr val="tx1"/>
          </a:solidFill>
          <a:latin typeface="Arial" panose="020B0604020202020204" pitchFamily="34" charset="0"/>
          <a:ea typeface="+mn-ea"/>
        </a:defRPr>
      </a:lvl6pPr>
      <a:lvl7pPr marL="2971800" indent="-228600" algn="l" rtl="0" eaLnBrk="1" fontAlgn="base" hangingPunct="1">
        <a:spcBef>
          <a:spcPct val="20000"/>
        </a:spcBef>
        <a:spcAft>
          <a:spcPct val="0"/>
        </a:spcAft>
        <a:buClr>
          <a:srgbClr val="BB2332"/>
        </a:buClr>
        <a:buChar char="»"/>
        <a:defRPr sz="2000">
          <a:solidFill>
            <a:schemeClr val="tx1"/>
          </a:solidFill>
          <a:latin typeface="Arial" panose="020B0604020202020204" pitchFamily="34" charset="0"/>
          <a:ea typeface="+mn-ea"/>
        </a:defRPr>
      </a:lvl7pPr>
      <a:lvl8pPr marL="3429000" indent="-228600" algn="l" rtl="0" eaLnBrk="1" fontAlgn="base" hangingPunct="1">
        <a:spcBef>
          <a:spcPct val="20000"/>
        </a:spcBef>
        <a:spcAft>
          <a:spcPct val="0"/>
        </a:spcAft>
        <a:buClr>
          <a:srgbClr val="BB2332"/>
        </a:buClr>
        <a:buChar char="»"/>
        <a:defRPr sz="2000">
          <a:solidFill>
            <a:schemeClr val="tx1"/>
          </a:solidFill>
          <a:latin typeface="Arial" panose="020B0604020202020204" pitchFamily="34" charset="0"/>
          <a:ea typeface="+mn-ea"/>
        </a:defRPr>
      </a:lvl8pPr>
      <a:lvl9pPr marL="3886200" indent="-228600" algn="l" rtl="0" eaLnBrk="1" fontAlgn="base" hangingPunct="1">
        <a:spcBef>
          <a:spcPct val="20000"/>
        </a:spcBef>
        <a:spcAft>
          <a:spcPct val="0"/>
        </a:spcAft>
        <a:buClr>
          <a:srgbClr val="BB2332"/>
        </a:buClr>
        <a:buChar char="»"/>
        <a:defRPr sz="2000">
          <a:solidFill>
            <a:schemeClr val="tx1"/>
          </a:solidFill>
          <a:latin typeface="Arial" panose="020B0604020202020204" pitchFamily="34"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1.jpeg"/><Relationship Id="rId5" Type="http://schemas.microsoft.com/office/2007/relationships/hdphoto" Target="../media/hdphoto2.wdp"/><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4.jpe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jpeg"/><Relationship Id="rId3" Type="http://schemas.openxmlformats.org/officeDocument/2006/relationships/image" Target="../media/image48.jpeg"/><Relationship Id="rId7" Type="http://schemas.openxmlformats.org/officeDocument/2006/relationships/image" Target="../media/image52.jpeg"/><Relationship Id="rId12"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1.jpeg"/><Relationship Id="rId11" Type="http://schemas.openxmlformats.org/officeDocument/2006/relationships/image" Target="../media/image56.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 Id="rId14" Type="http://schemas.openxmlformats.org/officeDocument/2006/relationships/image" Target="../media/image59.jpeg"/></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64.jpeg"/><Relationship Id="rId4" Type="http://schemas.openxmlformats.org/officeDocument/2006/relationships/image" Target="../media/image63.jpeg"/></Relationships>
</file>

<file path=ppt/slides/_rels/slide2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66.jpeg"/></Relationships>
</file>

<file path=ppt/slides/_rels/slide2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69.jpeg"/><Relationship Id="rId4" Type="http://schemas.openxmlformats.org/officeDocument/2006/relationships/image" Target="../media/image68.gif"/></Relationships>
</file>

<file path=ppt/slides/_rels/slide2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a:xfrm>
            <a:off x="755576" y="1779662"/>
            <a:ext cx="7848600" cy="477054"/>
          </a:xfrm>
        </p:spPr>
        <p:txBody>
          <a:bodyPr/>
          <a:lstStyle/>
          <a:p>
            <a:r>
              <a:rPr lang="en-US" sz="2800" dirty="0">
                <a:solidFill>
                  <a:schemeClr val="bg2">
                    <a:lumMod val="75000"/>
                  </a:schemeClr>
                </a:solidFill>
              </a:rPr>
              <a:t>TYD product introduction</a:t>
            </a:r>
            <a:endParaRPr lang="zh-CN" altLang="en-US" sz="2800" dirty="0">
              <a:solidFill>
                <a:schemeClr val="bg2">
                  <a:lumMod val="75000"/>
                </a:schemeClr>
              </a:solidFill>
            </a:endParaRPr>
          </a:p>
        </p:txBody>
      </p:sp>
      <p:sp>
        <p:nvSpPr>
          <p:cNvPr id="4" name="TextBox 3"/>
          <p:cNvSpPr txBox="1"/>
          <p:nvPr/>
        </p:nvSpPr>
        <p:spPr>
          <a:xfrm>
            <a:off x="5257800" y="3886200"/>
            <a:ext cx="3962400" cy="374461"/>
          </a:xfrm>
          <a:prstGeom prst="rect">
            <a:avLst/>
          </a:prstGeom>
          <a:noFill/>
        </p:spPr>
        <p:txBody>
          <a:bodyPr wrap="square" rtlCol="0">
            <a:spAutoFit/>
          </a:bodyPr>
          <a:lstStyle/>
          <a:p>
            <a:pPr algn="ctr">
              <a:lnSpc>
                <a:spcPts val="2200"/>
              </a:lnSpc>
            </a:pPr>
            <a:r>
              <a:rPr lang="en-US" altLang="zh-CN" sz="2000" dirty="0">
                <a:solidFill>
                  <a:srgbClr val="124198"/>
                </a:solidFill>
                <a:latin typeface="微软雅黑" panose="020B0503020204020204" pitchFamily="34" charset="-122"/>
                <a:ea typeface="微软雅黑" panose="020B0503020204020204" pitchFamily="34" charset="-122"/>
                <a:cs typeface="Arial Narrow" panose="020B0606020202030204"/>
              </a:rPr>
              <a:t>Jiangsu </a:t>
            </a:r>
            <a:r>
              <a:rPr lang="en-US" altLang="zh-CN" sz="2000" dirty="0" err="1">
                <a:solidFill>
                  <a:srgbClr val="124198"/>
                </a:solidFill>
                <a:latin typeface="微软雅黑" panose="020B0503020204020204" pitchFamily="34" charset="-122"/>
                <a:ea typeface="微软雅黑" panose="020B0503020204020204" pitchFamily="34" charset="-122"/>
                <a:cs typeface="Arial Narrow" panose="020B0606020202030204"/>
              </a:rPr>
              <a:t>sieyuan</a:t>
            </a:r>
            <a:r>
              <a:rPr lang="en-US" altLang="zh-CN" sz="2000" dirty="0">
                <a:solidFill>
                  <a:srgbClr val="124198"/>
                </a:solidFill>
                <a:latin typeface="微软雅黑" panose="020B0503020204020204" pitchFamily="34" charset="-122"/>
                <a:ea typeface="微软雅黑" panose="020B0503020204020204" pitchFamily="34" charset="-122"/>
                <a:cs typeface="Arial Narrow" panose="020B0606020202030204"/>
              </a:rPr>
              <a:t> hertz co., ltd.</a:t>
            </a:r>
            <a:endParaRPr lang="zh-CN" altLang="en-US" sz="2000" dirty="0">
              <a:solidFill>
                <a:srgbClr val="124198"/>
              </a:solidFill>
              <a:latin typeface="微软雅黑" panose="020B0503020204020204" pitchFamily="34" charset="-122"/>
              <a:ea typeface="微软雅黑" panose="020B0503020204020204" pitchFamily="34" charset="-122"/>
              <a:cs typeface="Arial Narrow" panose="020B0606020202030204"/>
            </a:endParaRPr>
          </a:p>
        </p:txBody>
      </p:sp>
      <p:sp>
        <p:nvSpPr>
          <p:cNvPr id="5" name="TextBox 4"/>
          <p:cNvSpPr txBox="1"/>
          <p:nvPr/>
        </p:nvSpPr>
        <p:spPr>
          <a:xfrm>
            <a:off x="7240859" y="4168031"/>
            <a:ext cx="1295400" cy="352789"/>
          </a:xfrm>
          <a:prstGeom prst="rect">
            <a:avLst/>
          </a:prstGeom>
          <a:noFill/>
        </p:spPr>
        <p:txBody>
          <a:bodyPr wrap="square" rtlCol="0">
            <a:spAutoFit/>
          </a:bodyPr>
          <a:lstStyle/>
          <a:p>
            <a:pPr>
              <a:lnSpc>
                <a:spcPts val="2200"/>
              </a:lnSpc>
            </a:pPr>
            <a:r>
              <a:rPr lang="en-US" altLang="zh-CN" sz="1600" dirty="0">
                <a:solidFill>
                  <a:srgbClr val="124198"/>
                </a:solidFill>
                <a:latin typeface="微软雅黑" panose="020B0503020204020204" pitchFamily="34" charset="-122"/>
                <a:ea typeface="微软雅黑" panose="020B0503020204020204" pitchFamily="34" charset="-122"/>
                <a:cs typeface="Arial Narrow" panose="020B0606020202030204"/>
              </a:rPr>
              <a:t>wangxinxin</a:t>
            </a:r>
            <a:endParaRPr lang="zh-CN" altLang="en-US" sz="1600" dirty="0">
              <a:solidFill>
                <a:srgbClr val="124198"/>
              </a:solidFill>
              <a:latin typeface="微软雅黑" panose="020B0503020204020204" pitchFamily="34" charset="-122"/>
              <a:ea typeface="微软雅黑" panose="020B0503020204020204" pitchFamily="34" charset="-122"/>
              <a:cs typeface="Arial Narrow" panose="020B0606020202030204"/>
            </a:endParaRPr>
          </a:p>
        </p:txBody>
      </p:sp>
      <p:sp>
        <p:nvSpPr>
          <p:cNvPr id="7" name="TextBox 6"/>
          <p:cNvSpPr txBox="1"/>
          <p:nvPr/>
        </p:nvSpPr>
        <p:spPr>
          <a:xfrm>
            <a:off x="7239000" y="4520820"/>
            <a:ext cx="1730992" cy="352789"/>
          </a:xfrm>
          <a:prstGeom prst="rect">
            <a:avLst/>
          </a:prstGeom>
          <a:noFill/>
        </p:spPr>
        <p:txBody>
          <a:bodyPr wrap="square" rtlCol="0">
            <a:spAutoFit/>
          </a:bodyPr>
          <a:lstStyle/>
          <a:p>
            <a:pPr>
              <a:lnSpc>
                <a:spcPts val="2200"/>
              </a:lnSpc>
            </a:pPr>
            <a:r>
              <a:rPr lang="en-US" altLang="zh-CN" sz="1600" dirty="0">
                <a:solidFill>
                  <a:srgbClr val="124198"/>
                </a:solidFill>
                <a:latin typeface="微软雅黑" panose="020B0503020204020204" pitchFamily="34" charset="-122"/>
                <a:ea typeface="微软雅黑" panose="020B0503020204020204" pitchFamily="34" charset="-122"/>
                <a:cs typeface="Arial Narrow" panose="020B0606020202030204"/>
              </a:rPr>
              <a:t>2019-11-25</a:t>
            </a:r>
            <a:endParaRPr lang="zh-CN" altLang="en-US" sz="1600" dirty="0">
              <a:solidFill>
                <a:srgbClr val="124198"/>
              </a:solidFill>
              <a:latin typeface="微软雅黑" panose="020B0503020204020204" pitchFamily="34" charset="-122"/>
              <a:ea typeface="微软雅黑" panose="020B0503020204020204" pitchFamily="34" charset="-122"/>
              <a:cs typeface="Arial Narrow" panose="020B0606020202030204"/>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860424" y="-11430"/>
            <a:ext cx="6879927" cy="820546"/>
          </a:xfrm>
        </p:spPr>
        <p:txBody>
          <a:bodyPr wrap="square"/>
          <a:lstStyle/>
          <a:p>
            <a:r>
              <a:rPr lang="en-US" sz="1800" dirty="0"/>
              <a:t>Technical advantages: medium and low voltage terminals</a:t>
            </a:r>
          </a:p>
        </p:txBody>
      </p:sp>
      <p:sp>
        <p:nvSpPr>
          <p:cNvPr id="5" name="灯片编号占位符 1"/>
          <p:cNvSpPr>
            <a:spLocks noGrp="1"/>
          </p:cNvSpPr>
          <p:nvPr>
            <p:ph type="sldNum" sz="quarter" idx="10"/>
          </p:nvPr>
        </p:nvSpPr>
        <p:spPr>
          <a:xfrm>
            <a:off x="4426898" y="4812665"/>
            <a:ext cx="450850" cy="286385"/>
          </a:xfrm>
        </p:spPr>
        <p:txBody>
          <a:bodyPr/>
          <a:lstStyle/>
          <a:p>
            <a:pPr>
              <a:defRPr/>
            </a:pPr>
            <a:fld id="{4458D7BB-C5F0-C74A-897E-AD5E99CA2DB6}" type="slidenum">
              <a:rPr lang="en-US" smtClean="0"/>
              <a:pPr>
                <a:defRPr/>
              </a:pPr>
              <a:t>10</a:t>
            </a:fld>
            <a:endParaRPr lang="en-US" dirty="0"/>
          </a:p>
        </p:txBody>
      </p:sp>
      <p:sp>
        <p:nvSpPr>
          <p:cNvPr id="4" name="TextBox 10">
            <a:extLst>
              <a:ext uri="{FF2B5EF4-FFF2-40B4-BE49-F238E27FC236}">
                <a16:creationId xmlns:a16="http://schemas.microsoft.com/office/drawing/2014/main" id="{CE88D9DE-C9DE-40AD-989D-84D0A1F32113}"/>
              </a:ext>
            </a:extLst>
          </p:cNvPr>
          <p:cNvSpPr txBox="1"/>
          <p:nvPr/>
        </p:nvSpPr>
        <p:spPr>
          <a:xfrm>
            <a:off x="251520" y="915566"/>
            <a:ext cx="5112568" cy="830997"/>
          </a:xfrm>
          <a:prstGeom prst="rect">
            <a:avLst/>
          </a:prstGeom>
          <a:noFill/>
        </p:spPr>
        <p:txBody>
          <a:bodyPr wrap="square" rtlCol="0">
            <a:spAutoFit/>
          </a:bodyPr>
          <a:lstStyle/>
          <a:p>
            <a:pPr>
              <a:lnSpc>
                <a:spcPct val="100000"/>
              </a:lnSpc>
            </a:pPr>
            <a:r>
              <a:rPr lang="en-US" altLang="zh-CN" sz="1600" dirty="0">
                <a:solidFill>
                  <a:prstClr val="black">
                    <a:lumMod val="85000"/>
                    <a:lumOff val="15000"/>
                  </a:prstClr>
                </a:solidFill>
                <a:latin typeface="Arial" pitchFamily="34" charset="0"/>
                <a:ea typeface="等线" pitchFamily="2" charset="-122"/>
                <a:cs typeface="+mn-cs"/>
              </a:rPr>
              <a:t>In the capacitor divider, the low-voltage terminal is integrally cast, which can effectively prevent leakage of capacitor oil. </a:t>
            </a:r>
            <a:endParaRPr lang="zh-CN" altLang="en-US" sz="1600" dirty="0">
              <a:solidFill>
                <a:prstClr val="black">
                  <a:lumMod val="85000"/>
                  <a:lumOff val="15000"/>
                </a:prstClr>
              </a:solidFill>
              <a:latin typeface="Arial" pitchFamily="34" charset="0"/>
              <a:ea typeface="等线" pitchFamily="2" charset="-122"/>
              <a:cs typeface="+mn-cs"/>
            </a:endParaRPr>
          </a:p>
        </p:txBody>
      </p:sp>
      <p:pic>
        <p:nvPicPr>
          <p:cNvPr id="2" name="图片 1">
            <a:extLst>
              <a:ext uri="{FF2B5EF4-FFF2-40B4-BE49-F238E27FC236}">
                <a16:creationId xmlns:a16="http://schemas.microsoft.com/office/drawing/2014/main" id="{31E1D585-AD59-4476-A622-FFAE0A46DFE4}"/>
              </a:ext>
            </a:extLst>
          </p:cNvPr>
          <p:cNvPicPr>
            <a:picLocks noChangeAspect="1"/>
          </p:cNvPicPr>
          <p:nvPr/>
        </p:nvPicPr>
        <p:blipFill>
          <a:blip r:embed="rId3"/>
          <a:stretch>
            <a:fillRect/>
          </a:stretch>
        </p:blipFill>
        <p:spPr>
          <a:xfrm>
            <a:off x="179512" y="2041664"/>
            <a:ext cx="2602249" cy="2633494"/>
          </a:xfrm>
          <a:prstGeom prst="rect">
            <a:avLst/>
          </a:prstGeom>
        </p:spPr>
      </p:pic>
      <p:pic>
        <p:nvPicPr>
          <p:cNvPr id="6" name="图片 5">
            <a:extLst>
              <a:ext uri="{FF2B5EF4-FFF2-40B4-BE49-F238E27FC236}">
                <a16:creationId xmlns:a16="http://schemas.microsoft.com/office/drawing/2014/main" id="{8F23CE82-3FD3-435A-86FB-C82569A5C65E}"/>
              </a:ext>
            </a:extLst>
          </p:cNvPr>
          <p:cNvPicPr>
            <a:picLocks noChangeAspect="1"/>
          </p:cNvPicPr>
          <p:nvPr/>
        </p:nvPicPr>
        <p:blipFill>
          <a:blip r:embed="rId4"/>
          <a:stretch>
            <a:fillRect/>
          </a:stretch>
        </p:blipFill>
        <p:spPr>
          <a:xfrm>
            <a:off x="2966380" y="2041664"/>
            <a:ext cx="2687057" cy="2633494"/>
          </a:xfrm>
          <a:prstGeom prst="rect">
            <a:avLst/>
          </a:prstGeom>
        </p:spPr>
      </p:pic>
      <p:pic>
        <p:nvPicPr>
          <p:cNvPr id="7" name="图片 6">
            <a:extLst>
              <a:ext uri="{FF2B5EF4-FFF2-40B4-BE49-F238E27FC236}">
                <a16:creationId xmlns:a16="http://schemas.microsoft.com/office/drawing/2014/main" id="{9F2174F6-D3DE-4906-8B78-4EE67D5FB0D3}"/>
              </a:ext>
            </a:extLst>
          </p:cNvPr>
          <p:cNvPicPr>
            <a:picLocks noChangeAspect="1"/>
          </p:cNvPicPr>
          <p:nvPr/>
        </p:nvPicPr>
        <p:blipFill>
          <a:blip r:embed="rId5"/>
          <a:stretch>
            <a:fillRect/>
          </a:stretch>
        </p:blipFill>
        <p:spPr>
          <a:xfrm>
            <a:off x="5796136" y="826309"/>
            <a:ext cx="3096344" cy="4110146"/>
          </a:xfrm>
          <a:prstGeom prst="rect">
            <a:avLst/>
          </a:prstGeom>
        </p:spPr>
      </p:pic>
    </p:spTree>
    <p:extLst>
      <p:ext uri="{BB962C8B-B14F-4D97-AF65-F5344CB8AC3E}">
        <p14:creationId xmlns:p14="http://schemas.microsoft.com/office/powerpoint/2010/main" val="217457911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860425" y="-11430"/>
            <a:ext cx="5486400" cy="435825"/>
          </a:xfrm>
        </p:spPr>
        <p:txBody>
          <a:bodyPr wrap="square"/>
          <a:lstStyle/>
          <a:p>
            <a:r>
              <a:rPr lang="en-US" sz="1800" dirty="0"/>
              <a:t>Technical advantage - reliable sealing</a:t>
            </a:r>
          </a:p>
        </p:txBody>
      </p:sp>
      <p:sp>
        <p:nvSpPr>
          <p:cNvPr id="5" name="灯片编号占位符 1"/>
          <p:cNvSpPr>
            <a:spLocks noGrp="1"/>
          </p:cNvSpPr>
          <p:nvPr>
            <p:ph type="sldNum" sz="quarter" idx="10"/>
          </p:nvPr>
        </p:nvSpPr>
        <p:spPr>
          <a:xfrm>
            <a:off x="4426898" y="4812665"/>
            <a:ext cx="450850" cy="286385"/>
          </a:xfrm>
        </p:spPr>
        <p:txBody>
          <a:bodyPr/>
          <a:lstStyle/>
          <a:p>
            <a:pPr>
              <a:defRPr/>
            </a:pPr>
            <a:fld id="{4458D7BB-C5F0-C74A-897E-AD5E99CA2DB6}" type="slidenum">
              <a:rPr lang="en-US" smtClean="0"/>
              <a:pPr>
                <a:defRPr/>
              </a:pPr>
              <a:t>11</a:t>
            </a:fld>
            <a:endParaRPr lang="en-US" dirty="0"/>
          </a:p>
        </p:txBody>
      </p:sp>
      <p:sp>
        <p:nvSpPr>
          <p:cNvPr id="4" name="任意多边形 10">
            <a:extLst>
              <a:ext uri="{FF2B5EF4-FFF2-40B4-BE49-F238E27FC236}">
                <a16:creationId xmlns:a16="http://schemas.microsoft.com/office/drawing/2014/main" id="{2B056132-287C-4F27-899A-93D5019844FC}"/>
              </a:ext>
            </a:extLst>
          </p:cNvPr>
          <p:cNvSpPr>
            <a:spLocks noChangeArrowheads="1"/>
          </p:cNvSpPr>
          <p:nvPr/>
        </p:nvSpPr>
        <p:spPr bwMode="auto">
          <a:xfrm>
            <a:off x="539551" y="606443"/>
            <a:ext cx="4032449" cy="732163"/>
          </a:xfrm>
          <a:custGeom>
            <a:avLst/>
            <a:gdLst>
              <a:gd name="T0" fmla="*/ 585907 w 5016918"/>
              <a:gd name="T1" fmla="*/ 0 h 723600"/>
              <a:gd name="T2" fmla="*/ 8796933 w 5016918"/>
              <a:gd name="T3" fmla="*/ 0 h 723600"/>
              <a:gd name="T4" fmla="*/ 8796933 w 5016918"/>
              <a:gd name="T5" fmla="*/ 165 h 723600"/>
              <a:gd name="T6" fmla="*/ 9161814 w 5016918"/>
              <a:gd name="T7" fmla="*/ 165 h 723600"/>
              <a:gd name="T8" fmla="*/ 9503999 w 5016918"/>
              <a:gd name="T9" fmla="*/ 110492 h 723600"/>
              <a:gd name="T10" fmla="*/ 9161814 w 5016918"/>
              <a:gd name="T11" fmla="*/ 220819 h 723600"/>
              <a:gd name="T12" fmla="*/ 8796933 w 5016918"/>
              <a:gd name="T13" fmla="*/ 220819 h 723600"/>
              <a:gd name="T14" fmla="*/ 8796933 w 5016918"/>
              <a:gd name="T15" fmla="*/ 220983 h 723600"/>
              <a:gd name="T16" fmla="*/ 585907 w 5016918"/>
              <a:gd name="T17" fmla="*/ 220983 h 723600"/>
              <a:gd name="T18" fmla="*/ 585907 w 5016918"/>
              <a:gd name="T19" fmla="*/ 220819 h 723600"/>
              <a:gd name="T20" fmla="*/ 342186 w 5016918"/>
              <a:gd name="T21" fmla="*/ 220819 h 723600"/>
              <a:gd name="T22" fmla="*/ 0 w 5016918"/>
              <a:gd name="T23" fmla="*/ 110492 h 723600"/>
              <a:gd name="T24" fmla="*/ 342186 w 5016918"/>
              <a:gd name="T25" fmla="*/ 165 h 723600"/>
              <a:gd name="T26" fmla="*/ 585907 w 5016918"/>
              <a:gd name="T27" fmla="*/ 165 h 723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16918"/>
              <a:gd name="T43" fmla="*/ 0 h 723600"/>
              <a:gd name="T44" fmla="*/ 5016918 w 5016918"/>
              <a:gd name="T45" fmla="*/ 723600 h 723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4A66AC"/>
          </a:solidFill>
          <a:ln w="9525">
            <a:noFill/>
            <a:miter lim="800000"/>
            <a:headEnd/>
            <a:tailEnd/>
          </a:ln>
        </p:spPr>
        <p:txBody>
          <a:bodyPr lIns="900000" anchor="ctr"/>
          <a:lstStyle/>
          <a:p>
            <a:pPr>
              <a:lnSpc>
                <a:spcPct val="130000"/>
              </a:lnSpc>
            </a:pPr>
            <a:r>
              <a:rPr lang="en-US" altLang="zh-CN" sz="1400" dirty="0">
                <a:solidFill>
                  <a:prstClr val="white"/>
                </a:solidFill>
                <a:latin typeface="Arial" pitchFamily="34" charset="0"/>
                <a:ea typeface="黑体" pitchFamily="49" charset="-122"/>
                <a:cs typeface="Arial" pitchFamily="34" charset="0"/>
                <a:sym typeface="Calibri" pitchFamily="34" charset="0"/>
              </a:rPr>
              <a:t>Fully sealed structure: use limit sealing technology to prevent leakage</a:t>
            </a:r>
            <a:endParaRPr lang="zh-CN" altLang="en-US" sz="1400" dirty="0">
              <a:solidFill>
                <a:prstClr val="white"/>
              </a:solidFill>
              <a:latin typeface="Arial" pitchFamily="34" charset="0"/>
              <a:ea typeface="黑体" pitchFamily="49" charset="-122"/>
              <a:cs typeface="Arial" pitchFamily="34" charset="0"/>
              <a:sym typeface="Calibri" pitchFamily="34" charset="0"/>
            </a:endParaRPr>
          </a:p>
        </p:txBody>
      </p:sp>
      <p:pic>
        <p:nvPicPr>
          <p:cNvPr id="6" name="图片 5">
            <a:extLst>
              <a:ext uri="{FF2B5EF4-FFF2-40B4-BE49-F238E27FC236}">
                <a16:creationId xmlns:a16="http://schemas.microsoft.com/office/drawing/2014/main" id="{3B86D76E-4EC9-4994-9670-8006DEABD3D3}"/>
              </a:ext>
            </a:extLst>
          </p:cNvPr>
          <p:cNvPicPr>
            <a:picLocks noChangeAspect="1"/>
          </p:cNvPicPr>
          <p:nvPr/>
        </p:nvPicPr>
        <p:blipFill>
          <a:blip r:embed="rId3"/>
          <a:stretch>
            <a:fillRect/>
          </a:stretch>
        </p:blipFill>
        <p:spPr>
          <a:xfrm>
            <a:off x="3521792" y="1403836"/>
            <a:ext cx="2711912" cy="2841051"/>
          </a:xfrm>
          <a:prstGeom prst="rect">
            <a:avLst/>
          </a:prstGeom>
          <a:ln>
            <a:noFill/>
          </a:ln>
          <a:effectLst>
            <a:softEdge rad="112500"/>
          </a:effectLst>
        </p:spPr>
      </p:pic>
      <p:sp>
        <p:nvSpPr>
          <p:cNvPr id="7" name="箭头: 右 6">
            <a:extLst>
              <a:ext uri="{FF2B5EF4-FFF2-40B4-BE49-F238E27FC236}">
                <a16:creationId xmlns:a16="http://schemas.microsoft.com/office/drawing/2014/main" id="{DD836D74-318F-4196-B56B-72D08A85370D}"/>
              </a:ext>
            </a:extLst>
          </p:cNvPr>
          <p:cNvSpPr/>
          <p:nvPr/>
        </p:nvSpPr>
        <p:spPr>
          <a:xfrm>
            <a:off x="2685697" y="2412024"/>
            <a:ext cx="659747" cy="319452"/>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8" name="图片 7">
            <a:extLst>
              <a:ext uri="{FF2B5EF4-FFF2-40B4-BE49-F238E27FC236}">
                <a16:creationId xmlns:a16="http://schemas.microsoft.com/office/drawing/2014/main" id="{4DAAE8A5-343D-4301-B161-C0175EF6DB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560" y="1403836"/>
            <a:ext cx="1894962" cy="2841052"/>
          </a:xfrm>
          <a:prstGeom prst="rect">
            <a:avLst/>
          </a:prstGeom>
          <a:ln>
            <a:noFill/>
          </a:ln>
          <a:effectLst>
            <a:softEdge rad="112500"/>
          </a:effectLst>
        </p:spPr>
      </p:pic>
      <p:sp>
        <p:nvSpPr>
          <p:cNvPr id="9" name="TextBox 10">
            <a:extLst>
              <a:ext uri="{FF2B5EF4-FFF2-40B4-BE49-F238E27FC236}">
                <a16:creationId xmlns:a16="http://schemas.microsoft.com/office/drawing/2014/main" id="{CF1162F9-ABF5-48B2-B21D-3D970E45A404}"/>
              </a:ext>
            </a:extLst>
          </p:cNvPr>
          <p:cNvSpPr txBox="1"/>
          <p:nvPr/>
        </p:nvSpPr>
        <p:spPr>
          <a:xfrm>
            <a:off x="6386024" y="1318688"/>
            <a:ext cx="2592289" cy="2062103"/>
          </a:xfrm>
          <a:prstGeom prst="rect">
            <a:avLst/>
          </a:prstGeom>
          <a:noFill/>
        </p:spPr>
        <p:txBody>
          <a:bodyPr wrap="square" rtlCol="0">
            <a:spAutoFit/>
          </a:bodyPr>
          <a:lstStyle/>
          <a:p>
            <a:pPr>
              <a:lnSpc>
                <a:spcPct val="100000"/>
              </a:lnSpc>
            </a:pPr>
            <a:r>
              <a:rPr lang="en-US" altLang="zh-CN" sz="1600" dirty="0">
                <a:solidFill>
                  <a:prstClr val="black">
                    <a:lumMod val="85000"/>
                    <a:lumOff val="15000"/>
                  </a:prstClr>
                </a:solidFill>
                <a:latin typeface="Arial" pitchFamily="34" charset="0"/>
                <a:ea typeface="等线" pitchFamily="2" charset="-122"/>
                <a:cs typeface="+mn-cs"/>
              </a:rPr>
              <a:t>The ceramic sleeve is used to cast the integrated structure to reduce the bolt connection, </a:t>
            </a:r>
          </a:p>
          <a:p>
            <a:pPr>
              <a:lnSpc>
                <a:spcPct val="100000"/>
              </a:lnSpc>
            </a:pPr>
            <a:r>
              <a:rPr lang="en-US" altLang="zh-CN" sz="1600" dirty="0">
                <a:solidFill>
                  <a:prstClr val="black">
                    <a:lumMod val="85000"/>
                    <a:lumOff val="15000"/>
                  </a:prstClr>
                </a:solidFill>
                <a:latin typeface="Arial" pitchFamily="34" charset="0"/>
                <a:ea typeface="等线" pitchFamily="2" charset="-122"/>
                <a:cs typeface="+mn-cs"/>
              </a:rPr>
              <a:t>improve the product sealing performance and reduce the risk of oil leakage.</a:t>
            </a:r>
            <a:endParaRPr lang="zh-CN" altLang="en-US" sz="1600" dirty="0">
              <a:solidFill>
                <a:prstClr val="black">
                  <a:lumMod val="85000"/>
                  <a:lumOff val="15000"/>
                </a:prstClr>
              </a:solidFill>
              <a:latin typeface="Arial" pitchFamily="34" charset="0"/>
              <a:ea typeface="等线" pitchFamily="2" charset="-122"/>
              <a:cs typeface="+mn-cs"/>
            </a:endParaRPr>
          </a:p>
        </p:txBody>
      </p:sp>
    </p:spTree>
    <p:extLst>
      <p:ext uri="{BB962C8B-B14F-4D97-AF65-F5344CB8AC3E}">
        <p14:creationId xmlns:p14="http://schemas.microsoft.com/office/powerpoint/2010/main" val="89891966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860424" y="-11430"/>
            <a:ext cx="6303863" cy="820546"/>
          </a:xfrm>
        </p:spPr>
        <p:txBody>
          <a:bodyPr wrap="square"/>
          <a:lstStyle/>
          <a:p>
            <a:r>
              <a:rPr lang="en-US" sz="1800" dirty="0"/>
              <a:t>Technical advantage - excellent corrosion resistance</a:t>
            </a:r>
          </a:p>
        </p:txBody>
      </p:sp>
      <p:sp>
        <p:nvSpPr>
          <p:cNvPr id="5" name="灯片编号占位符 1"/>
          <p:cNvSpPr>
            <a:spLocks noGrp="1"/>
          </p:cNvSpPr>
          <p:nvPr>
            <p:ph type="sldNum" sz="quarter" idx="10"/>
          </p:nvPr>
        </p:nvSpPr>
        <p:spPr>
          <a:xfrm>
            <a:off x="4426898" y="4812665"/>
            <a:ext cx="450850" cy="286385"/>
          </a:xfrm>
        </p:spPr>
        <p:txBody>
          <a:bodyPr/>
          <a:lstStyle/>
          <a:p>
            <a:pPr>
              <a:defRPr/>
            </a:pPr>
            <a:fld id="{4458D7BB-C5F0-C74A-897E-AD5E99CA2DB6}" type="slidenum">
              <a:rPr lang="en-US" smtClean="0"/>
              <a:pPr>
                <a:defRPr/>
              </a:pPr>
              <a:t>12</a:t>
            </a:fld>
            <a:endParaRPr lang="en-US" dirty="0"/>
          </a:p>
        </p:txBody>
      </p:sp>
      <p:sp>
        <p:nvSpPr>
          <p:cNvPr id="4" name="TextBox 7">
            <a:extLst>
              <a:ext uri="{FF2B5EF4-FFF2-40B4-BE49-F238E27FC236}">
                <a16:creationId xmlns:a16="http://schemas.microsoft.com/office/drawing/2014/main" id="{F1F31D35-E794-4E5D-87F1-22E5EA425F13}"/>
              </a:ext>
            </a:extLst>
          </p:cNvPr>
          <p:cNvSpPr txBox="1"/>
          <p:nvPr/>
        </p:nvSpPr>
        <p:spPr>
          <a:xfrm>
            <a:off x="0" y="574528"/>
            <a:ext cx="8512404" cy="646331"/>
          </a:xfrm>
          <a:prstGeom prst="rect">
            <a:avLst/>
          </a:prstGeom>
          <a:noFill/>
        </p:spPr>
        <p:txBody>
          <a:bodyPr wrap="square" rtlCol="0">
            <a:spAutoFit/>
          </a:bodyPr>
          <a:lstStyle/>
          <a:p>
            <a:pPr marL="342900" indent="-342900">
              <a:lnSpc>
                <a:spcPct val="100000"/>
              </a:lnSpc>
              <a:buFont typeface="Wingdings" panose="05000000000000000000" pitchFamily="2" charset="2"/>
              <a:buChar char="p"/>
            </a:pPr>
            <a:r>
              <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cs typeface="+mn-cs"/>
              </a:rPr>
              <a:t>Exposed metals are all made of cast aluminum alloy, which has excellent rust and corrosion resistance;</a:t>
            </a:r>
          </a:p>
          <a:p>
            <a:pPr marL="342900" indent="-342900">
              <a:lnSpc>
                <a:spcPct val="100000"/>
              </a:lnSpc>
              <a:buFont typeface="Wingdings" panose="05000000000000000000" pitchFamily="2" charset="2"/>
              <a:buChar char="p"/>
            </a:pPr>
            <a:r>
              <a:rPr lang="en-US" altLang="zh-CN" sz="1200" dirty="0">
                <a:solidFill>
                  <a:prstClr val="black"/>
                </a:solidFill>
                <a:latin typeface="微软雅黑" pitchFamily="34" charset="-122"/>
                <a:ea typeface="微软雅黑" pitchFamily="34" charset="-122"/>
                <a:cs typeface="等线"/>
              </a:rPr>
              <a:t>Meet the requirements of coastal wet and high corrosion areas,</a:t>
            </a:r>
          </a:p>
          <a:p>
            <a:pPr marL="342900" indent="-342900">
              <a:lnSpc>
                <a:spcPct val="100000"/>
              </a:lnSpc>
              <a:buFont typeface="Wingdings" panose="05000000000000000000" pitchFamily="2" charset="2"/>
              <a:buChar char="p"/>
            </a:pPr>
            <a:r>
              <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cs typeface="+mn-cs"/>
              </a:rPr>
              <a:t>Maintenance costs are low during the life cycle.</a:t>
            </a:r>
            <a:endPar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cs typeface="+mn-cs"/>
            </a:endParaRPr>
          </a:p>
        </p:txBody>
      </p:sp>
      <p:pic>
        <p:nvPicPr>
          <p:cNvPr id="6" name="Picture 2" descr="C:\Users\Administrator\Desktop\CVT 精品化\2016年项目资料\上市包\新结构CVT照片\Img395757656.jpg">
            <a:extLst>
              <a:ext uri="{FF2B5EF4-FFF2-40B4-BE49-F238E27FC236}">
                <a16:creationId xmlns:a16="http://schemas.microsoft.com/office/drawing/2014/main" id="{077083D1-BA2B-4E02-8337-31F83EEA1F0D}"/>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439576" y="1363448"/>
            <a:ext cx="2025876" cy="1539451"/>
          </a:xfrm>
          <a:prstGeom prst="rect">
            <a:avLst/>
          </a:prstGeom>
          <a:ln>
            <a:noFill/>
          </a:ln>
          <a:effectLst>
            <a:outerShdw blurRad="292100" dist="139700" dir="2700000" algn="tl" rotWithShape="0">
              <a:srgbClr val="333333">
                <a:alpha val="65000"/>
              </a:srgbClr>
            </a:outerShdw>
          </a:effectLst>
        </p:spPr>
      </p:pic>
      <p:pic>
        <p:nvPicPr>
          <p:cNvPr id="7" name="图片 6">
            <a:extLst>
              <a:ext uri="{FF2B5EF4-FFF2-40B4-BE49-F238E27FC236}">
                <a16:creationId xmlns:a16="http://schemas.microsoft.com/office/drawing/2014/main" id="{2A03C489-594D-4926-84CB-A8731C0BFE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71800" y="1178713"/>
            <a:ext cx="1358111" cy="1908919"/>
          </a:xfrm>
          <a:prstGeom prst="rect">
            <a:avLst/>
          </a:prstGeom>
          <a:ln>
            <a:noFill/>
          </a:ln>
          <a:effectLst>
            <a:softEdge rad="112500"/>
          </a:effectLst>
        </p:spPr>
      </p:pic>
      <p:pic>
        <p:nvPicPr>
          <p:cNvPr id="8" name="图片 7">
            <a:extLst>
              <a:ext uri="{FF2B5EF4-FFF2-40B4-BE49-F238E27FC236}">
                <a16:creationId xmlns:a16="http://schemas.microsoft.com/office/drawing/2014/main" id="{11ABABF1-3B2F-4286-8116-582117F6B8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5954276" y="896010"/>
            <a:ext cx="1894869" cy="3418018"/>
          </a:xfrm>
          <a:prstGeom prst="rect">
            <a:avLst/>
          </a:prstGeom>
          <a:ln>
            <a:noFill/>
          </a:ln>
          <a:effectLst>
            <a:softEdge rad="112500"/>
          </a:effectLst>
        </p:spPr>
      </p:pic>
      <p:sp>
        <p:nvSpPr>
          <p:cNvPr id="9" name="箭头: 右 8">
            <a:extLst>
              <a:ext uri="{FF2B5EF4-FFF2-40B4-BE49-F238E27FC236}">
                <a16:creationId xmlns:a16="http://schemas.microsoft.com/office/drawing/2014/main" id="{46456BF4-13DC-4C73-8771-4B9AEE8683CF}"/>
              </a:ext>
            </a:extLst>
          </p:cNvPr>
          <p:cNvSpPr/>
          <p:nvPr/>
        </p:nvSpPr>
        <p:spPr>
          <a:xfrm>
            <a:off x="4426898" y="2039037"/>
            <a:ext cx="608445" cy="188269"/>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TextBox 7">
            <a:extLst>
              <a:ext uri="{FF2B5EF4-FFF2-40B4-BE49-F238E27FC236}">
                <a16:creationId xmlns:a16="http://schemas.microsoft.com/office/drawing/2014/main" id="{666CD28C-AF22-44E6-843D-7E5252AB76C5}"/>
              </a:ext>
            </a:extLst>
          </p:cNvPr>
          <p:cNvSpPr txBox="1"/>
          <p:nvPr/>
        </p:nvSpPr>
        <p:spPr>
          <a:xfrm>
            <a:off x="195395" y="3351858"/>
            <a:ext cx="5552275" cy="1077218"/>
          </a:xfrm>
          <a:prstGeom prst="rect">
            <a:avLst/>
          </a:prstGeom>
          <a:noFill/>
        </p:spPr>
        <p:txBody>
          <a:bodyPr wrap="square" rtlCol="0">
            <a:spAutoFit/>
          </a:bodyPr>
          <a:lstStyle/>
          <a:p>
            <a:pPr>
              <a:lnSpc>
                <a:spcPct val="100000"/>
              </a:lnSpc>
            </a:pPr>
            <a:r>
              <a:rPr lang="en-US" altLang="zh-CN" sz="1600" b="1" dirty="0">
                <a:solidFill>
                  <a:srgbClr val="FF0000"/>
                </a:solidFill>
                <a:latin typeface="Arial" pitchFamily="34" charset="0"/>
                <a:ea typeface="等线" pitchFamily="2" charset="-122"/>
                <a:cs typeface="+mn-cs"/>
              </a:rPr>
              <a:t>The exposed metal is made of cast aluminum alloy, which has excellent anti-rust and anti-corrosion performance, which greatly reduces the maintenance cost.</a:t>
            </a:r>
            <a:endParaRPr lang="zh-CN" altLang="en-US" sz="1600" b="1" dirty="0">
              <a:solidFill>
                <a:srgbClr val="FF0000"/>
              </a:solidFill>
              <a:latin typeface="Arial" pitchFamily="34" charset="0"/>
              <a:ea typeface="等线" pitchFamily="2" charset="-122"/>
              <a:cs typeface="+mn-cs"/>
            </a:endParaRPr>
          </a:p>
        </p:txBody>
      </p:sp>
    </p:spTree>
    <p:extLst>
      <p:ext uri="{BB962C8B-B14F-4D97-AF65-F5344CB8AC3E}">
        <p14:creationId xmlns:p14="http://schemas.microsoft.com/office/powerpoint/2010/main" val="420487717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860424" y="-11430"/>
            <a:ext cx="6663904" cy="820546"/>
          </a:xfrm>
        </p:spPr>
        <p:txBody>
          <a:bodyPr wrap="square"/>
          <a:lstStyle/>
          <a:p>
            <a:r>
              <a:rPr lang="en-US" sz="1800" dirty="0"/>
              <a:t>Technical advantages-easy operation and maintenance</a:t>
            </a:r>
          </a:p>
        </p:txBody>
      </p:sp>
      <p:sp>
        <p:nvSpPr>
          <p:cNvPr id="5" name="灯片编号占位符 1"/>
          <p:cNvSpPr>
            <a:spLocks noGrp="1"/>
          </p:cNvSpPr>
          <p:nvPr>
            <p:ph type="sldNum" sz="quarter" idx="10"/>
          </p:nvPr>
        </p:nvSpPr>
        <p:spPr>
          <a:xfrm>
            <a:off x="4426898" y="4812665"/>
            <a:ext cx="450850" cy="286385"/>
          </a:xfrm>
        </p:spPr>
        <p:txBody>
          <a:bodyPr/>
          <a:lstStyle/>
          <a:p>
            <a:pPr>
              <a:defRPr/>
            </a:pPr>
            <a:fld id="{4458D7BB-C5F0-C74A-897E-AD5E99CA2DB6}" type="slidenum">
              <a:rPr lang="en-US" smtClean="0"/>
              <a:pPr>
                <a:defRPr/>
              </a:pPr>
              <a:t>13</a:t>
            </a:fld>
            <a:endParaRPr lang="en-US" dirty="0"/>
          </a:p>
        </p:txBody>
      </p:sp>
      <p:sp>
        <p:nvSpPr>
          <p:cNvPr id="4" name="TextBox 12">
            <a:extLst>
              <a:ext uri="{FF2B5EF4-FFF2-40B4-BE49-F238E27FC236}">
                <a16:creationId xmlns:a16="http://schemas.microsoft.com/office/drawing/2014/main" id="{34E832C9-024E-4F48-8CC9-AA4192917523}"/>
              </a:ext>
            </a:extLst>
          </p:cNvPr>
          <p:cNvSpPr txBox="1"/>
          <p:nvPr/>
        </p:nvSpPr>
        <p:spPr>
          <a:xfrm>
            <a:off x="1" y="671513"/>
            <a:ext cx="4877748" cy="1345048"/>
          </a:xfrm>
          <a:prstGeom prst="rect">
            <a:avLst/>
          </a:prstGeom>
          <a:noFill/>
        </p:spPr>
        <p:txBody>
          <a:bodyPr wrap="square" rtlCol="0">
            <a:spAutoFit/>
          </a:bodyPr>
          <a:lstStyle/>
          <a:p>
            <a:pPr marL="342900" indent="-342900">
              <a:lnSpc>
                <a:spcPct val="150000"/>
              </a:lnSpc>
              <a:buFont typeface="Wingdings" panose="05000000000000000000" pitchFamily="2" charset="2"/>
              <a:buChar char="p"/>
            </a:pPr>
            <a:r>
              <a:rPr lang="en-US" altLang="zh-CN" sz="1400" dirty="0">
                <a:solidFill>
                  <a:prstClr val="black"/>
                </a:solidFill>
                <a:latin typeface="Arial" pitchFamily="34" charset="0"/>
                <a:ea typeface="微软雅黑" panose="020B0503020204020204" pitchFamily="34" charset="-122"/>
                <a:cs typeface="Arial" pitchFamily="34" charset="0"/>
                <a:sym typeface="黑体" pitchFamily="49" charset="-122"/>
              </a:rPr>
              <a:t>The secondary terminal is led out by a separate terminal block and connected to the Phoenix terminal:</a:t>
            </a:r>
          </a:p>
          <a:p>
            <a:pPr marL="342900" indent="-342900">
              <a:lnSpc>
                <a:spcPct val="150000"/>
              </a:lnSpc>
              <a:buFont typeface="Wingdings" panose="05000000000000000000" pitchFamily="2" charset="2"/>
              <a:buChar char="u"/>
            </a:pPr>
            <a:r>
              <a:rPr lang="en-US" altLang="zh-CN" sz="1400" b="1" dirty="0">
                <a:solidFill>
                  <a:srgbClr val="FF0000"/>
                </a:solidFill>
                <a:latin typeface="Arial" pitchFamily="34" charset="0"/>
                <a:ea typeface="微软雅黑" panose="020B0503020204020204" pitchFamily="34" charset="-122"/>
                <a:cs typeface="Arial" pitchFamily="34" charset="0"/>
                <a:sym typeface="黑体" pitchFamily="49" charset="-122"/>
              </a:rPr>
              <a:t>Prevent the secondary wiring board from rotating;</a:t>
            </a:r>
          </a:p>
          <a:p>
            <a:pPr marL="342900" indent="-342900">
              <a:lnSpc>
                <a:spcPct val="150000"/>
              </a:lnSpc>
              <a:buFont typeface="Wingdings" panose="05000000000000000000" pitchFamily="2" charset="2"/>
              <a:buChar char="u"/>
            </a:pPr>
            <a:r>
              <a:rPr lang="en-US" altLang="zh-CN" sz="1400" b="1" dirty="0">
                <a:solidFill>
                  <a:srgbClr val="FF0000"/>
                </a:solidFill>
                <a:latin typeface="Arial" pitchFamily="34" charset="0"/>
                <a:ea typeface="微软雅黑" panose="020B0503020204020204" pitchFamily="34" charset="-122"/>
                <a:cs typeface="Arial" pitchFamily="34" charset="0"/>
                <a:sym typeface="黑体" pitchFamily="49" charset="-122"/>
              </a:rPr>
              <a:t>Convenient for user wiring;</a:t>
            </a:r>
          </a:p>
        </p:txBody>
      </p:sp>
      <p:pic>
        <p:nvPicPr>
          <p:cNvPr id="6" name="图片 5">
            <a:extLst>
              <a:ext uri="{FF2B5EF4-FFF2-40B4-BE49-F238E27FC236}">
                <a16:creationId xmlns:a16="http://schemas.microsoft.com/office/drawing/2014/main" id="{CA129CFF-F83F-41AB-B002-8D2110DDB2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7094" y="809116"/>
            <a:ext cx="1908165" cy="2061290"/>
          </a:xfrm>
          <a:prstGeom prst="rect">
            <a:avLst/>
          </a:prstGeom>
          <a:ln>
            <a:noFill/>
          </a:ln>
          <a:effectLst>
            <a:softEdge rad="112500"/>
          </a:effectLst>
        </p:spPr>
      </p:pic>
      <p:pic>
        <p:nvPicPr>
          <p:cNvPr id="7" name="图片 6">
            <a:extLst>
              <a:ext uri="{FF2B5EF4-FFF2-40B4-BE49-F238E27FC236}">
                <a16:creationId xmlns:a16="http://schemas.microsoft.com/office/drawing/2014/main" id="{9B08204C-2776-40A9-82FD-129D531279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30771" y="809116"/>
            <a:ext cx="1801499" cy="2061290"/>
          </a:xfrm>
          <a:prstGeom prst="rect">
            <a:avLst/>
          </a:prstGeom>
          <a:ln>
            <a:noFill/>
          </a:ln>
          <a:effectLst>
            <a:softEdge rad="112500"/>
          </a:effectLst>
        </p:spPr>
      </p:pic>
      <p:sp>
        <p:nvSpPr>
          <p:cNvPr id="8" name="箭头: 右 7">
            <a:extLst>
              <a:ext uri="{FF2B5EF4-FFF2-40B4-BE49-F238E27FC236}">
                <a16:creationId xmlns:a16="http://schemas.microsoft.com/office/drawing/2014/main" id="{95238ED9-FFDB-4DE5-876C-B4E3B1E8465B}"/>
              </a:ext>
            </a:extLst>
          </p:cNvPr>
          <p:cNvSpPr/>
          <p:nvPr/>
        </p:nvSpPr>
        <p:spPr>
          <a:xfrm>
            <a:off x="3942443" y="3062895"/>
            <a:ext cx="709880" cy="206034"/>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9" name="图片 8">
            <a:extLst>
              <a:ext uri="{FF2B5EF4-FFF2-40B4-BE49-F238E27FC236}">
                <a16:creationId xmlns:a16="http://schemas.microsoft.com/office/drawing/2014/main" id="{5B4A29A0-5883-46A2-A2E3-9B7409971E5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03648" y="2067694"/>
            <a:ext cx="1932459" cy="2576612"/>
          </a:xfrm>
          <a:prstGeom prst="rect">
            <a:avLst/>
          </a:prstGeom>
          <a:ln>
            <a:noFill/>
          </a:ln>
          <a:effectLst>
            <a:softEdge rad="112500"/>
          </a:effectLst>
        </p:spPr>
      </p:pic>
      <p:pic>
        <p:nvPicPr>
          <p:cNvPr id="10" name="图片 9">
            <a:extLst>
              <a:ext uri="{FF2B5EF4-FFF2-40B4-BE49-F238E27FC236}">
                <a16:creationId xmlns:a16="http://schemas.microsoft.com/office/drawing/2014/main" id="{1BBEDA09-B25E-49C2-B742-651DA8CF08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08104" y="2894567"/>
            <a:ext cx="2828875" cy="2061290"/>
          </a:xfrm>
          <a:prstGeom prst="rect">
            <a:avLst/>
          </a:prstGeom>
          <a:ln>
            <a:noFill/>
          </a:ln>
          <a:effectLst>
            <a:softEdge rad="112500"/>
          </a:effectLst>
        </p:spPr>
      </p:pic>
    </p:spTree>
    <p:extLst>
      <p:ext uri="{BB962C8B-B14F-4D97-AF65-F5344CB8AC3E}">
        <p14:creationId xmlns:p14="http://schemas.microsoft.com/office/powerpoint/2010/main" val="90111547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860424" y="-11430"/>
            <a:ext cx="6663904" cy="435825"/>
          </a:xfrm>
        </p:spPr>
        <p:txBody>
          <a:bodyPr wrap="square"/>
          <a:lstStyle/>
          <a:p>
            <a:r>
              <a:rPr lang="en-US" sz="1800" dirty="0"/>
              <a:t>Technical advantages-easy operation and maintenance</a:t>
            </a:r>
          </a:p>
        </p:txBody>
      </p:sp>
      <p:sp>
        <p:nvSpPr>
          <p:cNvPr id="5" name="灯片编号占位符 1"/>
          <p:cNvSpPr>
            <a:spLocks noGrp="1"/>
          </p:cNvSpPr>
          <p:nvPr>
            <p:ph type="sldNum" sz="quarter" idx="10"/>
          </p:nvPr>
        </p:nvSpPr>
        <p:spPr>
          <a:xfrm>
            <a:off x="4426898" y="4812665"/>
            <a:ext cx="450850" cy="286385"/>
          </a:xfrm>
        </p:spPr>
        <p:txBody>
          <a:bodyPr/>
          <a:lstStyle/>
          <a:p>
            <a:pPr>
              <a:defRPr/>
            </a:pPr>
            <a:fld id="{4458D7BB-C5F0-C74A-897E-AD5E99CA2DB6}" type="slidenum">
              <a:rPr lang="en-US" smtClean="0"/>
              <a:pPr>
                <a:defRPr/>
              </a:pPr>
              <a:t>14</a:t>
            </a:fld>
            <a:endParaRPr lang="en-US" dirty="0"/>
          </a:p>
        </p:txBody>
      </p:sp>
      <p:sp>
        <p:nvSpPr>
          <p:cNvPr id="11" name="TextBox 12">
            <a:extLst>
              <a:ext uri="{FF2B5EF4-FFF2-40B4-BE49-F238E27FC236}">
                <a16:creationId xmlns:a16="http://schemas.microsoft.com/office/drawing/2014/main" id="{4429440D-6876-45F9-8A06-5CB77A9C88E9}"/>
              </a:ext>
            </a:extLst>
          </p:cNvPr>
          <p:cNvSpPr txBox="1"/>
          <p:nvPr/>
        </p:nvSpPr>
        <p:spPr>
          <a:xfrm>
            <a:off x="0" y="615822"/>
            <a:ext cx="7452320" cy="523220"/>
          </a:xfrm>
          <a:prstGeom prst="rect">
            <a:avLst/>
          </a:prstGeom>
          <a:noFill/>
        </p:spPr>
        <p:txBody>
          <a:bodyPr wrap="square" rtlCol="0">
            <a:spAutoFit/>
          </a:bodyPr>
          <a:lstStyle/>
          <a:p>
            <a:pPr marL="342900" indent="-342900">
              <a:lnSpc>
                <a:spcPct val="100000"/>
              </a:lnSpc>
              <a:buFont typeface="Wingdings" panose="05000000000000000000" pitchFamily="2" charset="2"/>
              <a:buChar char="p"/>
            </a:pPr>
            <a:r>
              <a:rPr lang="en-US" altLang="zh-CN" sz="1400" dirty="0">
                <a:solidFill>
                  <a:prstClr val="black"/>
                </a:solidFill>
                <a:latin typeface="微软雅黑" panose="020B0503020204020204" pitchFamily="34" charset="-122"/>
                <a:ea typeface="微软雅黑" panose="020B0503020204020204" pitchFamily="34" charset="-122"/>
                <a:cs typeface="+mn-cs"/>
                <a:sym typeface="黑体" pitchFamily="49" charset="-122"/>
              </a:rPr>
              <a:t>Increase the medium pressure isolation knife to facilitate field test and live maintenance;</a:t>
            </a:r>
          </a:p>
        </p:txBody>
      </p:sp>
      <p:grpSp>
        <p:nvGrpSpPr>
          <p:cNvPr id="12" name="组合 11">
            <a:extLst>
              <a:ext uri="{FF2B5EF4-FFF2-40B4-BE49-F238E27FC236}">
                <a16:creationId xmlns:a16="http://schemas.microsoft.com/office/drawing/2014/main" id="{16225FD5-2F97-4481-863F-7D18F021D366}"/>
              </a:ext>
            </a:extLst>
          </p:cNvPr>
          <p:cNvGrpSpPr/>
          <p:nvPr/>
        </p:nvGrpSpPr>
        <p:grpSpPr>
          <a:xfrm>
            <a:off x="395536" y="1275606"/>
            <a:ext cx="2808312" cy="3087086"/>
            <a:chOff x="94765" y="1458277"/>
            <a:chExt cx="4119380" cy="3932406"/>
          </a:xfrm>
        </p:grpSpPr>
        <p:pic>
          <p:nvPicPr>
            <p:cNvPr id="13" name="Picture 2">
              <a:extLst>
                <a:ext uri="{FF2B5EF4-FFF2-40B4-BE49-F238E27FC236}">
                  <a16:creationId xmlns:a16="http://schemas.microsoft.com/office/drawing/2014/main" id="{2500A74B-278B-4309-A822-A17830F2A395}"/>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94765" y="1458277"/>
              <a:ext cx="3622102" cy="3271520"/>
            </a:xfrm>
            <a:prstGeom prst="rect">
              <a:avLst/>
            </a:prstGeom>
            <a:noFill/>
            <a:ln w="9525">
              <a:noFill/>
              <a:miter lim="800000"/>
              <a:headEnd/>
              <a:tailEnd/>
            </a:ln>
            <a:effectLst/>
          </p:spPr>
        </p:pic>
        <p:sp>
          <p:nvSpPr>
            <p:cNvPr id="14" name="文本框 13">
              <a:extLst>
                <a:ext uri="{FF2B5EF4-FFF2-40B4-BE49-F238E27FC236}">
                  <a16:creationId xmlns:a16="http://schemas.microsoft.com/office/drawing/2014/main" id="{0C0D8F1C-520E-4418-A3CA-C896E1363BBA}"/>
                </a:ext>
              </a:extLst>
            </p:cNvPr>
            <p:cNvSpPr txBox="1"/>
            <p:nvPr/>
          </p:nvSpPr>
          <p:spPr>
            <a:xfrm>
              <a:off x="120384" y="4959425"/>
              <a:ext cx="4093761" cy="431258"/>
            </a:xfrm>
            <a:prstGeom prst="rect">
              <a:avLst/>
            </a:prstGeom>
            <a:noFill/>
          </p:spPr>
          <p:txBody>
            <a:bodyPr wrap="square" rtlCol="0">
              <a:spAutoFit/>
            </a:bodyPr>
            <a:lstStyle/>
            <a:p>
              <a:pPr>
                <a:lnSpc>
                  <a:spcPct val="100000"/>
                </a:lnSpc>
              </a:pPr>
              <a:r>
                <a:rPr lang="en-US" altLang="zh-CN" sz="1600" b="1" dirty="0">
                  <a:solidFill>
                    <a:srgbClr val="002060"/>
                  </a:solidFill>
                  <a:latin typeface="微软雅黑" pitchFamily="34" charset="-122"/>
                  <a:ea typeface="微软雅黑" pitchFamily="34" charset="-122"/>
                  <a:cs typeface="+mn-cs"/>
                </a:rPr>
                <a:t>CVT electrical schematic</a:t>
              </a:r>
              <a:endParaRPr lang="zh-CN" altLang="en-US" sz="1600" b="1" dirty="0">
                <a:solidFill>
                  <a:srgbClr val="002060"/>
                </a:solidFill>
                <a:latin typeface="微软雅黑" pitchFamily="34" charset="-122"/>
                <a:ea typeface="微软雅黑" pitchFamily="34" charset="-122"/>
                <a:cs typeface="+mn-cs"/>
              </a:endParaRPr>
            </a:p>
          </p:txBody>
        </p:sp>
      </p:grpSp>
      <p:pic>
        <p:nvPicPr>
          <p:cNvPr id="15" name="Picture 2" descr="E:\F-03-培训资料\S-08-宣讲资料\运维检修类\779584031.jpg">
            <a:extLst>
              <a:ext uri="{FF2B5EF4-FFF2-40B4-BE49-F238E27FC236}">
                <a16:creationId xmlns:a16="http://schemas.microsoft.com/office/drawing/2014/main" id="{ADFF1363-4534-4635-897D-AF431BFDC703}"/>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2987824" y="1914456"/>
            <a:ext cx="2567069" cy="17826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6" name="组合 15">
            <a:extLst>
              <a:ext uri="{FF2B5EF4-FFF2-40B4-BE49-F238E27FC236}">
                <a16:creationId xmlns:a16="http://schemas.microsoft.com/office/drawing/2014/main" id="{C67B26A6-1B5E-48F2-9C61-E84B9DD15554}"/>
              </a:ext>
            </a:extLst>
          </p:cNvPr>
          <p:cNvGrpSpPr/>
          <p:nvPr/>
        </p:nvGrpSpPr>
        <p:grpSpPr>
          <a:xfrm>
            <a:off x="5724128" y="2843622"/>
            <a:ext cx="2304257" cy="1969043"/>
            <a:chOff x="8713993" y="3556715"/>
            <a:chExt cx="3354408" cy="2651278"/>
          </a:xfrm>
        </p:grpSpPr>
        <p:pic>
          <p:nvPicPr>
            <p:cNvPr id="17" name="Picture 3" descr="C:\Users\Administrator\Desktop\CVT 精品化\2016年项目资料\上市包\新结构CVT照片\1qqq隔离刀展示.JPG">
              <a:extLst>
                <a:ext uri="{FF2B5EF4-FFF2-40B4-BE49-F238E27FC236}">
                  <a16:creationId xmlns:a16="http://schemas.microsoft.com/office/drawing/2014/main" id="{23DD11AA-E7AA-478D-A196-665076E3404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826953" y="4114050"/>
              <a:ext cx="2791923" cy="2093943"/>
            </a:xfrm>
            <a:prstGeom prst="rect">
              <a:avLst/>
            </a:prstGeom>
            <a:noFill/>
          </p:spPr>
        </p:pic>
        <p:sp>
          <p:nvSpPr>
            <p:cNvPr id="18" name="TextBox 10">
              <a:extLst>
                <a:ext uri="{FF2B5EF4-FFF2-40B4-BE49-F238E27FC236}">
                  <a16:creationId xmlns:a16="http://schemas.microsoft.com/office/drawing/2014/main" id="{A391079F-DEB8-49BB-ACBA-807248ADDEC8}"/>
                </a:ext>
              </a:extLst>
            </p:cNvPr>
            <p:cNvSpPr txBox="1"/>
            <p:nvPr/>
          </p:nvSpPr>
          <p:spPr>
            <a:xfrm>
              <a:off x="8713993" y="3556715"/>
              <a:ext cx="3354408" cy="621623"/>
            </a:xfrm>
            <a:prstGeom prst="rect">
              <a:avLst/>
            </a:prstGeom>
            <a:noFill/>
          </p:spPr>
          <p:txBody>
            <a:bodyPr wrap="square" rtlCol="0">
              <a:spAutoFit/>
            </a:bodyPr>
            <a:lstStyle/>
            <a:p>
              <a:pPr>
                <a:lnSpc>
                  <a:spcPct val="100000"/>
                </a:lnSpc>
              </a:pPr>
              <a:r>
                <a:rPr lang="en-US" altLang="zh-CN" sz="1200" dirty="0">
                  <a:solidFill>
                    <a:prstClr val="black">
                      <a:lumMod val="85000"/>
                      <a:lumOff val="15000"/>
                    </a:prstClr>
                  </a:solidFill>
                  <a:latin typeface="微软雅黑" pitchFamily="34" charset="-122"/>
                  <a:ea typeface="微软雅黑" pitchFamily="34" charset="-122"/>
                  <a:cs typeface="+mn-cs"/>
                </a:rPr>
                <a:t>Inspection status: medium voltage grounding</a:t>
              </a:r>
              <a:endParaRPr lang="zh-CN" altLang="en-US" sz="1200" dirty="0">
                <a:solidFill>
                  <a:prstClr val="black">
                    <a:lumMod val="85000"/>
                    <a:lumOff val="15000"/>
                  </a:prstClr>
                </a:solidFill>
                <a:latin typeface="微软雅黑" pitchFamily="34" charset="-122"/>
                <a:ea typeface="微软雅黑" pitchFamily="34" charset="-122"/>
                <a:cs typeface="+mn-cs"/>
              </a:endParaRPr>
            </a:p>
          </p:txBody>
        </p:sp>
      </p:grpSp>
      <p:grpSp>
        <p:nvGrpSpPr>
          <p:cNvPr id="19" name="组合 18">
            <a:extLst>
              <a:ext uri="{FF2B5EF4-FFF2-40B4-BE49-F238E27FC236}">
                <a16:creationId xmlns:a16="http://schemas.microsoft.com/office/drawing/2014/main" id="{CD3EF83F-06FB-44FA-A6DF-2A456C807DD0}"/>
              </a:ext>
            </a:extLst>
          </p:cNvPr>
          <p:cNvGrpSpPr/>
          <p:nvPr/>
        </p:nvGrpSpPr>
        <p:grpSpPr>
          <a:xfrm>
            <a:off x="5724128" y="894580"/>
            <a:ext cx="2621208" cy="1960880"/>
            <a:chOff x="8539129" y="490343"/>
            <a:chExt cx="3799942" cy="2598449"/>
          </a:xfrm>
        </p:grpSpPr>
        <p:pic>
          <p:nvPicPr>
            <p:cNvPr id="20" name="Picture 1" descr="C:\Users\Administrator\Desktop\CVT 精品化\2016年项目资料\上市包\新结构CVT照片\2qqq隔离刀展示.JPG">
              <a:extLst>
                <a:ext uri="{FF2B5EF4-FFF2-40B4-BE49-F238E27FC236}">
                  <a16:creationId xmlns:a16="http://schemas.microsoft.com/office/drawing/2014/main" id="{F76513E7-5983-401D-9EB1-92E765CA9CC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634736" y="1067744"/>
              <a:ext cx="2694730" cy="2021048"/>
            </a:xfrm>
            <a:prstGeom prst="rect">
              <a:avLst/>
            </a:prstGeom>
            <a:noFill/>
          </p:spPr>
        </p:pic>
        <p:sp>
          <p:nvSpPr>
            <p:cNvPr id="21" name="TextBox 11">
              <a:extLst>
                <a:ext uri="{FF2B5EF4-FFF2-40B4-BE49-F238E27FC236}">
                  <a16:creationId xmlns:a16="http://schemas.microsoft.com/office/drawing/2014/main" id="{99CEC2E1-D337-4DDA-B9D9-CB14E2F020D4}"/>
                </a:ext>
              </a:extLst>
            </p:cNvPr>
            <p:cNvSpPr txBox="1"/>
            <p:nvPr/>
          </p:nvSpPr>
          <p:spPr>
            <a:xfrm>
              <a:off x="8539129" y="490343"/>
              <a:ext cx="3799942" cy="590356"/>
            </a:xfrm>
            <a:prstGeom prst="rect">
              <a:avLst/>
            </a:prstGeom>
            <a:noFill/>
          </p:spPr>
          <p:txBody>
            <a:bodyPr wrap="square" rtlCol="0">
              <a:spAutoFit/>
            </a:bodyPr>
            <a:lstStyle/>
            <a:p>
              <a:pPr>
                <a:lnSpc>
                  <a:spcPct val="100000"/>
                </a:lnSpc>
              </a:pPr>
              <a:r>
                <a:rPr lang="en-US" altLang="zh-CN" sz="1200" dirty="0">
                  <a:solidFill>
                    <a:prstClr val="black">
                      <a:lumMod val="85000"/>
                      <a:lumOff val="15000"/>
                    </a:prstClr>
                  </a:solidFill>
                  <a:latin typeface="微软雅黑" pitchFamily="34" charset="-122"/>
                  <a:ea typeface="微软雅黑" pitchFamily="34" charset="-122"/>
                  <a:cs typeface="+mn-cs"/>
                </a:rPr>
                <a:t>Normal operation: medium voltage is not grounded</a:t>
              </a:r>
              <a:endParaRPr lang="zh-CN" altLang="en-US" sz="1200" dirty="0">
                <a:solidFill>
                  <a:prstClr val="black">
                    <a:lumMod val="85000"/>
                    <a:lumOff val="15000"/>
                  </a:prstClr>
                </a:solidFill>
                <a:latin typeface="微软雅黑" pitchFamily="34" charset="-122"/>
                <a:ea typeface="微软雅黑" pitchFamily="34" charset="-122"/>
                <a:cs typeface="+mn-cs"/>
              </a:endParaRPr>
            </a:p>
          </p:txBody>
        </p:sp>
      </p:grpSp>
    </p:spTree>
    <p:extLst>
      <p:ext uri="{BB962C8B-B14F-4D97-AF65-F5344CB8AC3E}">
        <p14:creationId xmlns:p14="http://schemas.microsoft.com/office/powerpoint/2010/main" val="314299863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860424" y="-11430"/>
            <a:ext cx="6663904" cy="435825"/>
          </a:xfrm>
        </p:spPr>
        <p:txBody>
          <a:bodyPr wrap="square"/>
          <a:lstStyle/>
          <a:p>
            <a:r>
              <a:rPr lang="en-US" sz="1800" dirty="0"/>
              <a:t>Technical advantages-easy operation and maintenance</a:t>
            </a:r>
          </a:p>
        </p:txBody>
      </p:sp>
      <p:sp>
        <p:nvSpPr>
          <p:cNvPr id="5" name="灯片编号占位符 1"/>
          <p:cNvSpPr>
            <a:spLocks noGrp="1"/>
          </p:cNvSpPr>
          <p:nvPr>
            <p:ph type="sldNum" sz="quarter" idx="10"/>
          </p:nvPr>
        </p:nvSpPr>
        <p:spPr>
          <a:xfrm>
            <a:off x="4426898" y="4812665"/>
            <a:ext cx="450850" cy="286385"/>
          </a:xfrm>
        </p:spPr>
        <p:txBody>
          <a:bodyPr/>
          <a:lstStyle/>
          <a:p>
            <a:pPr>
              <a:defRPr/>
            </a:pPr>
            <a:fld id="{4458D7BB-C5F0-C74A-897E-AD5E99CA2DB6}" type="slidenum">
              <a:rPr lang="en-US" smtClean="0"/>
              <a:pPr>
                <a:defRPr/>
              </a:pPr>
              <a:t>15</a:t>
            </a:fld>
            <a:endParaRPr lang="en-US" dirty="0"/>
          </a:p>
        </p:txBody>
      </p:sp>
      <p:sp>
        <p:nvSpPr>
          <p:cNvPr id="4" name="TextBox 12">
            <a:extLst>
              <a:ext uri="{FF2B5EF4-FFF2-40B4-BE49-F238E27FC236}">
                <a16:creationId xmlns:a16="http://schemas.microsoft.com/office/drawing/2014/main" id="{4DC7265A-E9A6-4739-A7D5-A9ACC33658C8}"/>
              </a:ext>
            </a:extLst>
          </p:cNvPr>
          <p:cNvSpPr txBox="1"/>
          <p:nvPr/>
        </p:nvSpPr>
        <p:spPr>
          <a:xfrm>
            <a:off x="-1" y="615822"/>
            <a:ext cx="7956377" cy="890693"/>
          </a:xfrm>
          <a:prstGeom prst="rect">
            <a:avLst/>
          </a:prstGeom>
          <a:noFill/>
        </p:spPr>
        <p:txBody>
          <a:bodyPr wrap="square" rtlCol="0">
            <a:spAutoFit/>
          </a:bodyPr>
          <a:lstStyle/>
          <a:p>
            <a:pPr marL="342900" indent="-342900">
              <a:lnSpc>
                <a:spcPct val="150000"/>
              </a:lnSpc>
              <a:buFont typeface="Wingdings" panose="05000000000000000000" pitchFamily="2" charset="2"/>
              <a:buChar char="p"/>
            </a:pPr>
            <a:r>
              <a:rPr lang="en-US" altLang="zh-CN" sz="1200" dirty="0">
                <a:solidFill>
                  <a:prstClr val="black"/>
                </a:solidFill>
                <a:latin typeface="微软雅黑" panose="020B0503020204020204" pitchFamily="34" charset="-122"/>
                <a:ea typeface="微软雅黑" panose="020B0503020204020204" pitchFamily="34" charset="-122"/>
                <a:cs typeface="+mn-cs"/>
              </a:rPr>
              <a:t>The imported discharge tube is used instead of the built-in arrester, and the service life of the impact resistance is increased from 3,000 to 10,000 times, and it is convenient for on-site maintenance and replacement.</a:t>
            </a:r>
            <a:endParaRPr lang="en-US" altLang="zh-CN" sz="1200" b="1" dirty="0">
              <a:solidFill>
                <a:prstClr val="black">
                  <a:lumMod val="85000"/>
                  <a:lumOff val="15000"/>
                </a:prstClr>
              </a:solidFill>
              <a:latin typeface="微软雅黑" pitchFamily="34" charset="-122"/>
              <a:ea typeface="微软雅黑" pitchFamily="34" charset="-122"/>
              <a:cs typeface="+mn-cs"/>
            </a:endParaRPr>
          </a:p>
        </p:txBody>
      </p:sp>
      <p:grpSp>
        <p:nvGrpSpPr>
          <p:cNvPr id="6" name="组合 5">
            <a:extLst>
              <a:ext uri="{FF2B5EF4-FFF2-40B4-BE49-F238E27FC236}">
                <a16:creationId xmlns:a16="http://schemas.microsoft.com/office/drawing/2014/main" id="{D28A8FCE-D366-4C84-9D07-27E87D1FC2DF}"/>
              </a:ext>
            </a:extLst>
          </p:cNvPr>
          <p:cNvGrpSpPr/>
          <p:nvPr/>
        </p:nvGrpSpPr>
        <p:grpSpPr>
          <a:xfrm>
            <a:off x="323528" y="1572273"/>
            <a:ext cx="2325285" cy="3166994"/>
            <a:chOff x="94765" y="1458277"/>
            <a:chExt cx="3645511" cy="3820640"/>
          </a:xfrm>
        </p:grpSpPr>
        <p:pic>
          <p:nvPicPr>
            <p:cNvPr id="7" name="Picture 2">
              <a:extLst>
                <a:ext uri="{FF2B5EF4-FFF2-40B4-BE49-F238E27FC236}">
                  <a16:creationId xmlns:a16="http://schemas.microsoft.com/office/drawing/2014/main" id="{4BDE94D8-6CBC-43BA-AD6E-788F2223359F}"/>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94765" y="1458277"/>
              <a:ext cx="3622102" cy="3271520"/>
            </a:xfrm>
            <a:prstGeom prst="rect">
              <a:avLst/>
            </a:prstGeom>
            <a:noFill/>
            <a:ln w="9525">
              <a:noFill/>
              <a:miter lim="800000"/>
              <a:headEnd/>
              <a:tailEnd/>
            </a:ln>
            <a:effectLst/>
          </p:spPr>
        </p:pic>
        <p:sp>
          <p:nvSpPr>
            <p:cNvPr id="8" name="文本框 7">
              <a:extLst>
                <a:ext uri="{FF2B5EF4-FFF2-40B4-BE49-F238E27FC236}">
                  <a16:creationId xmlns:a16="http://schemas.microsoft.com/office/drawing/2014/main" id="{2B8C4204-8020-469B-9F72-BFCB4A7F79DA}"/>
                </a:ext>
              </a:extLst>
            </p:cNvPr>
            <p:cNvSpPr txBox="1"/>
            <p:nvPr/>
          </p:nvSpPr>
          <p:spPr>
            <a:xfrm>
              <a:off x="327772" y="4959426"/>
              <a:ext cx="3412504" cy="319491"/>
            </a:xfrm>
            <a:prstGeom prst="rect">
              <a:avLst/>
            </a:prstGeom>
            <a:noFill/>
          </p:spPr>
          <p:txBody>
            <a:bodyPr wrap="square" rtlCol="0">
              <a:spAutoFit/>
            </a:bodyPr>
            <a:lstStyle/>
            <a:p>
              <a:pPr>
                <a:lnSpc>
                  <a:spcPct val="100000"/>
                </a:lnSpc>
              </a:pPr>
              <a:r>
                <a:rPr lang="en-US" altLang="zh-CN" sz="1200" b="1" dirty="0">
                  <a:solidFill>
                    <a:srgbClr val="002060"/>
                  </a:solidFill>
                  <a:latin typeface="微软雅黑" pitchFamily="34" charset="-122"/>
                  <a:ea typeface="微软雅黑" pitchFamily="34" charset="-122"/>
                  <a:cs typeface="+mn-cs"/>
                </a:rPr>
                <a:t>CVT electrical schematic</a:t>
              </a:r>
              <a:endParaRPr lang="zh-CN" altLang="en-US" sz="1200" b="1" dirty="0">
                <a:solidFill>
                  <a:srgbClr val="002060"/>
                </a:solidFill>
                <a:latin typeface="微软雅黑" pitchFamily="34" charset="-122"/>
                <a:ea typeface="微软雅黑" pitchFamily="34" charset="-122"/>
                <a:cs typeface="+mn-cs"/>
              </a:endParaRPr>
            </a:p>
          </p:txBody>
        </p:sp>
      </p:grpSp>
      <p:pic>
        <p:nvPicPr>
          <p:cNvPr id="9" name="图片 8">
            <a:extLst>
              <a:ext uri="{FF2B5EF4-FFF2-40B4-BE49-F238E27FC236}">
                <a16:creationId xmlns:a16="http://schemas.microsoft.com/office/drawing/2014/main" id="{468BBE9F-8FBB-42AD-A2BE-D695B0D20ED2}"/>
              </a:ext>
            </a:extLst>
          </p:cNvPr>
          <p:cNvPicPr>
            <a:picLocks noChangeAspect="1"/>
          </p:cNvPicPr>
          <p:nvPr/>
        </p:nvPicPr>
        <p:blipFill>
          <a:blip r:embed="rId4"/>
          <a:stretch>
            <a:fillRect/>
          </a:stretch>
        </p:blipFill>
        <p:spPr>
          <a:xfrm>
            <a:off x="2982101" y="1697941"/>
            <a:ext cx="1791035" cy="2105001"/>
          </a:xfrm>
          <a:prstGeom prst="rect">
            <a:avLst/>
          </a:prstGeom>
          <a:ln>
            <a:noFill/>
          </a:ln>
          <a:effectLst>
            <a:softEdge rad="112500"/>
          </a:effectLst>
        </p:spPr>
      </p:pic>
      <p:sp>
        <p:nvSpPr>
          <p:cNvPr id="10" name="箭头: 右 9">
            <a:extLst>
              <a:ext uri="{FF2B5EF4-FFF2-40B4-BE49-F238E27FC236}">
                <a16:creationId xmlns:a16="http://schemas.microsoft.com/office/drawing/2014/main" id="{74207EA5-37C5-43F7-8BDA-90B3110A49E3}"/>
              </a:ext>
            </a:extLst>
          </p:cNvPr>
          <p:cNvSpPr/>
          <p:nvPr/>
        </p:nvSpPr>
        <p:spPr>
          <a:xfrm>
            <a:off x="5292080" y="2571750"/>
            <a:ext cx="702437" cy="274183"/>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 name="文本框 10">
            <a:extLst>
              <a:ext uri="{FF2B5EF4-FFF2-40B4-BE49-F238E27FC236}">
                <a16:creationId xmlns:a16="http://schemas.microsoft.com/office/drawing/2014/main" id="{A3780E69-9DE7-4C86-8CEF-692EB727F07D}"/>
              </a:ext>
            </a:extLst>
          </p:cNvPr>
          <p:cNvSpPr txBox="1"/>
          <p:nvPr/>
        </p:nvSpPr>
        <p:spPr>
          <a:xfrm>
            <a:off x="3183237" y="1400895"/>
            <a:ext cx="1589899" cy="276999"/>
          </a:xfrm>
          <a:prstGeom prst="rect">
            <a:avLst/>
          </a:prstGeom>
          <a:noFill/>
        </p:spPr>
        <p:txBody>
          <a:bodyPr wrap="square" rtlCol="0">
            <a:spAutoFit/>
          </a:bodyPr>
          <a:lstStyle/>
          <a:p>
            <a:pPr>
              <a:lnSpc>
                <a:spcPct val="100000"/>
              </a:lnSpc>
            </a:pPr>
            <a:r>
              <a:rPr lang="en-US" altLang="zh-CN" sz="1200" dirty="0">
                <a:solidFill>
                  <a:prstClr val="black">
                    <a:lumMod val="85000"/>
                    <a:lumOff val="15000"/>
                  </a:prstClr>
                </a:solidFill>
                <a:latin typeface="微软雅黑" pitchFamily="34" charset="-122"/>
                <a:ea typeface="微软雅黑" pitchFamily="34" charset="-122"/>
                <a:cs typeface="+mn-cs"/>
              </a:rPr>
              <a:t>internal arrester</a:t>
            </a:r>
            <a:endParaRPr lang="zh-CN" altLang="en-US" sz="1200" dirty="0">
              <a:solidFill>
                <a:prstClr val="black">
                  <a:lumMod val="85000"/>
                  <a:lumOff val="15000"/>
                </a:prstClr>
              </a:solidFill>
              <a:latin typeface="微软雅黑" pitchFamily="34" charset="-122"/>
              <a:ea typeface="微软雅黑" pitchFamily="34" charset="-122"/>
              <a:cs typeface="+mn-cs"/>
            </a:endParaRPr>
          </a:p>
        </p:txBody>
      </p:sp>
      <p:pic>
        <p:nvPicPr>
          <p:cNvPr id="12" name="图片 11">
            <a:extLst>
              <a:ext uri="{FF2B5EF4-FFF2-40B4-BE49-F238E27FC236}">
                <a16:creationId xmlns:a16="http://schemas.microsoft.com/office/drawing/2014/main" id="{313CA481-E15F-4985-B5BD-4D575FF0E4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09822" y="1677893"/>
            <a:ext cx="2166634" cy="2050375"/>
          </a:xfrm>
          <a:prstGeom prst="rect">
            <a:avLst/>
          </a:prstGeom>
          <a:ln>
            <a:noFill/>
          </a:ln>
          <a:effectLst>
            <a:softEdge rad="112500"/>
          </a:effectLst>
        </p:spPr>
      </p:pic>
      <p:sp>
        <p:nvSpPr>
          <p:cNvPr id="13" name="文本框 12">
            <a:extLst>
              <a:ext uri="{FF2B5EF4-FFF2-40B4-BE49-F238E27FC236}">
                <a16:creationId xmlns:a16="http://schemas.microsoft.com/office/drawing/2014/main" id="{6C0AACA3-BCB6-4CD6-9A78-1ADFA2B0FDFA}"/>
              </a:ext>
            </a:extLst>
          </p:cNvPr>
          <p:cNvSpPr txBox="1"/>
          <p:nvPr/>
        </p:nvSpPr>
        <p:spPr>
          <a:xfrm>
            <a:off x="6553566" y="1368015"/>
            <a:ext cx="2006324" cy="276999"/>
          </a:xfrm>
          <a:prstGeom prst="rect">
            <a:avLst/>
          </a:prstGeom>
          <a:noFill/>
        </p:spPr>
        <p:txBody>
          <a:bodyPr wrap="square" rtlCol="0">
            <a:spAutoFit/>
          </a:bodyPr>
          <a:lstStyle/>
          <a:p>
            <a:pPr>
              <a:lnSpc>
                <a:spcPct val="100000"/>
              </a:lnSpc>
            </a:pPr>
            <a:r>
              <a:rPr lang="en-US" altLang="zh-CN" sz="1200" dirty="0">
                <a:solidFill>
                  <a:prstClr val="black">
                    <a:lumMod val="85000"/>
                    <a:lumOff val="15000"/>
                  </a:prstClr>
                </a:solidFill>
                <a:latin typeface="微软雅黑" pitchFamily="34" charset="-122"/>
                <a:ea typeface="微软雅黑" pitchFamily="34" charset="-122"/>
                <a:cs typeface="+mn-cs"/>
              </a:rPr>
              <a:t>External discharge tube</a:t>
            </a:r>
            <a:endParaRPr lang="zh-CN" altLang="en-US" sz="1200" dirty="0">
              <a:solidFill>
                <a:prstClr val="black">
                  <a:lumMod val="85000"/>
                  <a:lumOff val="15000"/>
                </a:prstClr>
              </a:solidFill>
              <a:latin typeface="微软雅黑" pitchFamily="34" charset="-122"/>
              <a:ea typeface="微软雅黑" pitchFamily="34" charset="-122"/>
              <a:cs typeface="+mn-cs"/>
            </a:endParaRPr>
          </a:p>
        </p:txBody>
      </p:sp>
      <p:sp>
        <p:nvSpPr>
          <p:cNvPr id="14" name="文本框 13">
            <a:extLst>
              <a:ext uri="{FF2B5EF4-FFF2-40B4-BE49-F238E27FC236}">
                <a16:creationId xmlns:a16="http://schemas.microsoft.com/office/drawing/2014/main" id="{02662DBB-BF01-436A-9CF7-F92E8A53118C}"/>
              </a:ext>
            </a:extLst>
          </p:cNvPr>
          <p:cNvSpPr txBox="1"/>
          <p:nvPr/>
        </p:nvSpPr>
        <p:spPr>
          <a:xfrm>
            <a:off x="2843808" y="3846138"/>
            <a:ext cx="2720829" cy="738664"/>
          </a:xfrm>
          <a:prstGeom prst="rect">
            <a:avLst/>
          </a:prstGeom>
          <a:noFill/>
        </p:spPr>
        <p:txBody>
          <a:bodyPr wrap="square" rtlCol="0">
            <a:spAutoFit/>
          </a:bodyPr>
          <a:lstStyle/>
          <a:p>
            <a:pPr>
              <a:lnSpc>
                <a:spcPct val="100000"/>
              </a:lnSpc>
            </a:pPr>
            <a:r>
              <a:rPr lang="en-US" altLang="zh-CN" sz="1400" b="1" dirty="0">
                <a:solidFill>
                  <a:srgbClr val="FF0000"/>
                </a:solidFill>
                <a:latin typeface="微软雅黑" pitchFamily="34" charset="-122"/>
                <a:ea typeface="微软雅黑" pitchFamily="34" charset="-122"/>
                <a:cs typeface="+mn-cs"/>
              </a:rPr>
              <a:t>Disadvantages:</a:t>
            </a:r>
          </a:p>
          <a:p>
            <a:pPr marL="457200" indent="-457200">
              <a:lnSpc>
                <a:spcPct val="100000"/>
              </a:lnSpc>
              <a:buFontTx/>
              <a:buAutoNum type="arabicPeriod"/>
            </a:pPr>
            <a:r>
              <a:rPr lang="en-US" altLang="zh-CN" sz="1400" b="1" dirty="0">
                <a:solidFill>
                  <a:srgbClr val="FF0000"/>
                </a:solidFill>
                <a:latin typeface="微软雅黑" pitchFamily="34" charset="-122"/>
                <a:ea typeface="微软雅黑" pitchFamily="34" charset="-122"/>
                <a:cs typeface="+mn-cs"/>
              </a:rPr>
              <a:t>The failure rate is high;</a:t>
            </a:r>
          </a:p>
          <a:p>
            <a:pPr marL="457200" indent="-457200">
              <a:lnSpc>
                <a:spcPct val="100000"/>
              </a:lnSpc>
              <a:buFontTx/>
              <a:buAutoNum type="arabicPeriod"/>
            </a:pPr>
            <a:r>
              <a:rPr lang="en-US" altLang="zh-CN" sz="1400" b="1" dirty="0">
                <a:solidFill>
                  <a:srgbClr val="FF0000"/>
                </a:solidFill>
                <a:latin typeface="微软雅黑" pitchFamily="34" charset="-122"/>
                <a:ea typeface="微软雅黑" pitchFamily="34" charset="-122"/>
                <a:cs typeface="+mn-cs"/>
              </a:rPr>
              <a:t>not easy to replace;</a:t>
            </a:r>
            <a:endParaRPr lang="zh-CN" altLang="en-US" sz="1400" b="1" dirty="0">
              <a:solidFill>
                <a:srgbClr val="FF0000"/>
              </a:solidFill>
              <a:latin typeface="微软雅黑" pitchFamily="34" charset="-122"/>
              <a:ea typeface="微软雅黑" pitchFamily="34" charset="-122"/>
              <a:cs typeface="+mn-cs"/>
            </a:endParaRPr>
          </a:p>
        </p:txBody>
      </p:sp>
      <p:sp>
        <p:nvSpPr>
          <p:cNvPr id="15" name="文本框 14">
            <a:extLst>
              <a:ext uri="{FF2B5EF4-FFF2-40B4-BE49-F238E27FC236}">
                <a16:creationId xmlns:a16="http://schemas.microsoft.com/office/drawing/2014/main" id="{5D9F7A17-258E-481E-A2B5-0E04F7C1AB45}"/>
              </a:ext>
            </a:extLst>
          </p:cNvPr>
          <p:cNvSpPr txBox="1"/>
          <p:nvPr/>
        </p:nvSpPr>
        <p:spPr>
          <a:xfrm>
            <a:off x="6156176" y="3831476"/>
            <a:ext cx="2880320" cy="738664"/>
          </a:xfrm>
          <a:prstGeom prst="rect">
            <a:avLst/>
          </a:prstGeom>
          <a:noFill/>
        </p:spPr>
        <p:txBody>
          <a:bodyPr wrap="square" rtlCol="0">
            <a:spAutoFit/>
          </a:bodyPr>
          <a:lstStyle/>
          <a:p>
            <a:pPr>
              <a:lnSpc>
                <a:spcPct val="100000"/>
              </a:lnSpc>
            </a:pPr>
            <a:r>
              <a:rPr lang="en-US" altLang="zh-CN" sz="1400" b="1" dirty="0">
                <a:solidFill>
                  <a:srgbClr val="FF0000"/>
                </a:solidFill>
                <a:latin typeface="微软雅黑" pitchFamily="34" charset="-122"/>
                <a:ea typeface="微软雅黑" pitchFamily="34" charset="-122"/>
                <a:cs typeface="+mn-cs"/>
              </a:rPr>
              <a:t>advantage:</a:t>
            </a:r>
          </a:p>
          <a:p>
            <a:pPr marL="457200" indent="-457200">
              <a:lnSpc>
                <a:spcPct val="100000"/>
              </a:lnSpc>
              <a:buFontTx/>
              <a:buAutoNum type="arabicPeriod"/>
            </a:pPr>
            <a:r>
              <a:rPr lang="en-US" altLang="zh-CN" sz="1400" b="1" dirty="0">
                <a:solidFill>
                  <a:srgbClr val="FF0000"/>
                </a:solidFill>
                <a:latin typeface="微软雅黑" pitchFamily="34" charset="-122"/>
                <a:ea typeface="微软雅黑" pitchFamily="34" charset="-122"/>
                <a:cs typeface="+mn-cs"/>
              </a:rPr>
              <a:t>Strong impact resistance;</a:t>
            </a:r>
          </a:p>
          <a:p>
            <a:pPr marL="457200" indent="-457200">
              <a:lnSpc>
                <a:spcPct val="100000"/>
              </a:lnSpc>
              <a:buFontTx/>
              <a:buAutoNum type="arabicPeriod"/>
            </a:pPr>
            <a:r>
              <a:rPr lang="en-US" altLang="zh-CN" sz="1400" b="1" dirty="0">
                <a:solidFill>
                  <a:srgbClr val="FF0000"/>
                </a:solidFill>
                <a:latin typeface="微软雅黑" pitchFamily="34" charset="-122"/>
                <a:ea typeface="微软雅黑" pitchFamily="34" charset="-122"/>
                <a:cs typeface="+mn-cs"/>
              </a:rPr>
              <a:t>easy to replace;</a:t>
            </a:r>
            <a:endParaRPr lang="zh-CN" altLang="en-US" sz="1400" b="1" dirty="0">
              <a:solidFill>
                <a:srgbClr val="FF0000"/>
              </a:solidFill>
              <a:latin typeface="微软雅黑" pitchFamily="34" charset="-122"/>
              <a:ea typeface="微软雅黑" pitchFamily="34" charset="-122"/>
              <a:cs typeface="+mn-cs"/>
            </a:endParaRPr>
          </a:p>
        </p:txBody>
      </p:sp>
    </p:spTree>
    <p:extLst>
      <p:ext uri="{BB962C8B-B14F-4D97-AF65-F5344CB8AC3E}">
        <p14:creationId xmlns:p14="http://schemas.microsoft.com/office/powerpoint/2010/main" val="122013388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860424" y="-11430"/>
            <a:ext cx="6663904" cy="435825"/>
          </a:xfrm>
        </p:spPr>
        <p:txBody>
          <a:bodyPr wrap="square"/>
          <a:lstStyle/>
          <a:p>
            <a:r>
              <a:rPr lang="en-US" sz="1800" dirty="0"/>
              <a:t>Technical advantage - high mechanical reliability</a:t>
            </a:r>
          </a:p>
        </p:txBody>
      </p:sp>
      <p:sp>
        <p:nvSpPr>
          <p:cNvPr id="5" name="灯片编号占位符 1"/>
          <p:cNvSpPr>
            <a:spLocks noGrp="1"/>
          </p:cNvSpPr>
          <p:nvPr>
            <p:ph type="sldNum" sz="quarter" idx="10"/>
          </p:nvPr>
        </p:nvSpPr>
        <p:spPr>
          <a:xfrm>
            <a:off x="4426898" y="4812665"/>
            <a:ext cx="450850" cy="286385"/>
          </a:xfrm>
        </p:spPr>
        <p:txBody>
          <a:bodyPr/>
          <a:lstStyle/>
          <a:p>
            <a:pPr>
              <a:defRPr/>
            </a:pPr>
            <a:fld id="{4458D7BB-C5F0-C74A-897E-AD5E99CA2DB6}" type="slidenum">
              <a:rPr lang="en-US" smtClean="0"/>
              <a:pPr>
                <a:defRPr/>
              </a:pPr>
              <a:t>16</a:t>
            </a:fld>
            <a:endParaRPr lang="en-US" dirty="0"/>
          </a:p>
        </p:txBody>
      </p:sp>
      <p:pic>
        <p:nvPicPr>
          <p:cNvPr id="4" name="图片 3">
            <a:extLst>
              <a:ext uri="{FF2B5EF4-FFF2-40B4-BE49-F238E27FC236}">
                <a16:creationId xmlns:a16="http://schemas.microsoft.com/office/drawing/2014/main" id="{BC88AD1C-0DAE-4F51-AFEA-8650D337205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67544" y="585340"/>
            <a:ext cx="1835342" cy="4066379"/>
          </a:xfrm>
          <a:prstGeom prst="rect">
            <a:avLst/>
          </a:prstGeom>
        </p:spPr>
      </p:pic>
      <p:pic>
        <p:nvPicPr>
          <p:cNvPr id="6" name="图片 5">
            <a:extLst>
              <a:ext uri="{FF2B5EF4-FFF2-40B4-BE49-F238E27FC236}">
                <a16:creationId xmlns:a16="http://schemas.microsoft.com/office/drawing/2014/main" id="{9ED9CB16-841E-4E84-9567-6B5037E45E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4168" y="1259509"/>
            <a:ext cx="2619892" cy="3387335"/>
          </a:xfrm>
          <a:prstGeom prst="rect">
            <a:avLst/>
          </a:prstGeom>
        </p:spPr>
      </p:pic>
      <p:sp>
        <p:nvSpPr>
          <p:cNvPr id="7" name="矩形 6">
            <a:extLst>
              <a:ext uri="{FF2B5EF4-FFF2-40B4-BE49-F238E27FC236}">
                <a16:creationId xmlns:a16="http://schemas.microsoft.com/office/drawing/2014/main" id="{604E602E-A97B-4B29-9B09-C3FFABE31550}"/>
              </a:ext>
            </a:extLst>
          </p:cNvPr>
          <p:cNvSpPr/>
          <p:nvPr/>
        </p:nvSpPr>
        <p:spPr>
          <a:xfrm>
            <a:off x="6300192" y="585340"/>
            <a:ext cx="1975523" cy="461665"/>
          </a:xfrm>
          <a:prstGeom prst="rect">
            <a:avLst/>
          </a:prstGeom>
        </p:spPr>
        <p:txBody>
          <a:bodyPr wrap="square">
            <a:spAutoFit/>
          </a:bodyPr>
          <a:lstStyle/>
          <a:p>
            <a:pPr algn="ctr">
              <a:lnSpc>
                <a:spcPct val="100000"/>
              </a:lnSpc>
            </a:pPr>
            <a:r>
              <a:rPr lang="en-US" altLang="zh-CN" sz="1200" dirty="0">
                <a:solidFill>
                  <a:srgbClr val="FF0000"/>
                </a:solidFill>
                <a:latin typeface="微软雅黑" pitchFamily="34" charset="-122"/>
                <a:ea typeface="微软雅黑" pitchFamily="34" charset="-122"/>
                <a:cs typeface="+mn-cs"/>
              </a:rPr>
              <a:t>TYD-220 product Chile earthquake report</a:t>
            </a:r>
            <a:endParaRPr lang="zh-CN" altLang="en-US" sz="1200" dirty="0">
              <a:solidFill>
                <a:srgbClr val="FF0000"/>
              </a:solidFill>
              <a:latin typeface="Arial" pitchFamily="34" charset="0"/>
              <a:ea typeface="等线" pitchFamily="2" charset="-122"/>
              <a:cs typeface="+mn-cs"/>
            </a:endParaRPr>
          </a:p>
        </p:txBody>
      </p:sp>
      <p:pic>
        <p:nvPicPr>
          <p:cNvPr id="8" name="图片 7">
            <a:extLst>
              <a:ext uri="{FF2B5EF4-FFF2-40B4-BE49-F238E27FC236}">
                <a16:creationId xmlns:a16="http://schemas.microsoft.com/office/drawing/2014/main" id="{267A3178-2B40-4D84-A03A-B75E7010DC06}"/>
              </a:ext>
            </a:extLst>
          </p:cNvPr>
          <p:cNvPicPr>
            <a:picLocks noChangeAspect="1"/>
          </p:cNvPicPr>
          <p:nvPr/>
        </p:nvPicPr>
        <p:blipFill>
          <a:blip r:embed="rId5"/>
          <a:stretch>
            <a:fillRect/>
          </a:stretch>
        </p:blipFill>
        <p:spPr>
          <a:xfrm>
            <a:off x="2866987" y="1259509"/>
            <a:ext cx="2313193" cy="3386232"/>
          </a:xfrm>
          <a:prstGeom prst="rect">
            <a:avLst/>
          </a:prstGeom>
        </p:spPr>
      </p:pic>
      <p:sp>
        <p:nvSpPr>
          <p:cNvPr id="9" name="矩形 8">
            <a:extLst>
              <a:ext uri="{FF2B5EF4-FFF2-40B4-BE49-F238E27FC236}">
                <a16:creationId xmlns:a16="http://schemas.microsoft.com/office/drawing/2014/main" id="{D9FD28CB-4455-4DD4-98E2-9D8A69858917}"/>
              </a:ext>
            </a:extLst>
          </p:cNvPr>
          <p:cNvSpPr/>
          <p:nvPr/>
        </p:nvSpPr>
        <p:spPr>
          <a:xfrm>
            <a:off x="2633251" y="529716"/>
            <a:ext cx="2780664" cy="646331"/>
          </a:xfrm>
          <a:prstGeom prst="rect">
            <a:avLst/>
          </a:prstGeom>
        </p:spPr>
        <p:txBody>
          <a:bodyPr wrap="square">
            <a:spAutoFit/>
          </a:bodyPr>
          <a:lstStyle/>
          <a:p>
            <a:pPr algn="ctr">
              <a:lnSpc>
                <a:spcPct val="100000"/>
              </a:lnSpc>
            </a:pPr>
            <a:r>
              <a:rPr lang="en-US" altLang="zh-CN" sz="1200" dirty="0">
                <a:solidFill>
                  <a:srgbClr val="FF0000"/>
                </a:solidFill>
                <a:latin typeface="微软雅黑" pitchFamily="34" charset="-122"/>
                <a:ea typeface="微软雅黑" pitchFamily="34" charset="-122"/>
                <a:cs typeface="+mn-cs"/>
              </a:rPr>
              <a:t>TYD-500 product </a:t>
            </a:r>
          </a:p>
          <a:p>
            <a:pPr algn="ctr">
              <a:lnSpc>
                <a:spcPct val="100000"/>
              </a:lnSpc>
            </a:pPr>
            <a:r>
              <a:rPr lang="en-US" altLang="zh-CN" sz="1200" dirty="0">
                <a:solidFill>
                  <a:srgbClr val="FF0000"/>
                </a:solidFill>
                <a:latin typeface="微软雅黑" pitchFamily="34" charset="-122"/>
                <a:ea typeface="微软雅黑" pitchFamily="34" charset="-122"/>
                <a:cs typeface="+mn-cs"/>
              </a:rPr>
              <a:t>true earthquake resistance report (0.5g)</a:t>
            </a:r>
            <a:endParaRPr lang="zh-CN" altLang="en-US" sz="1200" dirty="0">
              <a:solidFill>
                <a:srgbClr val="FF0000"/>
              </a:solidFill>
              <a:latin typeface="Arial" pitchFamily="34" charset="0"/>
              <a:ea typeface="等线" pitchFamily="2" charset="-122"/>
              <a:cs typeface="+mn-cs"/>
            </a:endParaRPr>
          </a:p>
        </p:txBody>
      </p:sp>
    </p:spTree>
    <p:extLst>
      <p:ext uri="{BB962C8B-B14F-4D97-AF65-F5344CB8AC3E}">
        <p14:creationId xmlns:p14="http://schemas.microsoft.com/office/powerpoint/2010/main" val="315560820"/>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a:xfrm>
            <a:off x="4426898" y="4812665"/>
            <a:ext cx="450850" cy="286385"/>
          </a:xfrm>
        </p:spPr>
        <p:txBody>
          <a:bodyPr/>
          <a:lstStyle/>
          <a:p>
            <a:pPr>
              <a:defRPr/>
            </a:pPr>
            <a:fld id="{4458D7BB-C5F0-C74A-897E-AD5E99CA2DB6}" type="slidenum">
              <a:rPr lang="en-US" smtClean="0"/>
              <a:pPr>
                <a:defRPr/>
              </a:pPr>
              <a:t>17</a:t>
            </a:fld>
            <a:endParaRPr lang="en-US" dirty="0"/>
          </a:p>
        </p:txBody>
      </p:sp>
      <p:grpSp>
        <p:nvGrpSpPr>
          <p:cNvPr id="11" name="组合 10">
            <a:extLst>
              <a:ext uri="{FF2B5EF4-FFF2-40B4-BE49-F238E27FC236}">
                <a16:creationId xmlns:a16="http://schemas.microsoft.com/office/drawing/2014/main" id="{6AC2AB96-A45D-4DE0-85E3-C4E5C49E9104}"/>
              </a:ext>
            </a:extLst>
          </p:cNvPr>
          <p:cNvGrpSpPr/>
          <p:nvPr/>
        </p:nvGrpSpPr>
        <p:grpSpPr>
          <a:xfrm>
            <a:off x="1143000" y="1156335"/>
            <a:ext cx="5406390" cy="489585"/>
            <a:chOff x="1143000" y="1156335"/>
            <a:chExt cx="5406390" cy="489585"/>
          </a:xfrm>
        </p:grpSpPr>
        <p:pic>
          <p:nvPicPr>
            <p:cNvPr id="3" name="图片 2"/>
            <p:cNvPicPr>
              <a:picLocks noChangeAspect="1"/>
            </p:cNvPicPr>
            <p:nvPr/>
          </p:nvPicPr>
          <p:blipFill>
            <a:blip r:embed="rId3"/>
            <a:stretch>
              <a:fillRect/>
            </a:stretch>
          </p:blipFill>
          <p:spPr>
            <a:xfrm>
              <a:off x="1143000" y="1156335"/>
              <a:ext cx="5406390" cy="489585"/>
            </a:xfrm>
            <a:prstGeom prst="rect">
              <a:avLst/>
            </a:prstGeom>
            <a:noFill/>
            <a:effectLst>
              <a:innerShdw blurRad="762000" dist="254000">
                <a:srgbClr val="124198"/>
              </a:innerShdw>
            </a:effectLst>
          </p:spPr>
        </p:pic>
        <p:sp>
          <p:nvSpPr>
            <p:cNvPr id="4" name="TextBox 3"/>
            <p:cNvSpPr txBox="1"/>
            <p:nvPr/>
          </p:nvSpPr>
          <p:spPr>
            <a:xfrm>
              <a:off x="2117346" y="1273808"/>
              <a:ext cx="3977639" cy="289310"/>
            </a:xfrm>
            <a:prstGeom prst="rect">
              <a:avLst/>
            </a:prstGeom>
            <a:noFill/>
          </p:spPr>
          <p:txBody>
            <a:bodyPr wrap="square" rtlCol="0">
              <a:spAutoFit/>
            </a:bodyPr>
            <a:lstStyle/>
            <a:p>
              <a:pPr marR="0" algn="just" defTabSz="914400" fontAlgn="auto">
                <a:spcBef>
                  <a:spcPts val="0"/>
                </a:spcBef>
                <a:spcAft>
                  <a:spcPts val="0"/>
                </a:spcAft>
                <a:buClrTx/>
                <a:buSzTx/>
                <a:buFontTx/>
                <a:buNone/>
                <a:defRPr/>
              </a:pPr>
              <a:r>
                <a:rPr lang="en-US" sz="1600" dirty="0">
                  <a:solidFill>
                    <a:schemeClr val="bg2">
                      <a:lumMod val="75000"/>
                    </a:schemeClr>
                  </a:solidFill>
                  <a:latin typeface="微软雅黑" pitchFamily="34" charset="-122"/>
                  <a:ea typeface="微软雅黑" pitchFamily="34" charset="-122"/>
                </a:rPr>
                <a:t>Product range and qualification</a:t>
              </a:r>
            </a:p>
          </p:txBody>
        </p:sp>
        <p:sp>
          <p:nvSpPr>
            <p:cNvPr id="13" name="六边形 12"/>
            <p:cNvSpPr/>
            <p:nvPr/>
          </p:nvSpPr>
          <p:spPr bwMode="auto">
            <a:xfrm>
              <a:off x="1287780" y="1242557"/>
              <a:ext cx="685800" cy="331470"/>
            </a:xfrm>
            <a:prstGeom prst="hexagon">
              <a:avLst>
                <a:gd name="adj" fmla="val 49616"/>
                <a:gd name="vf" fmla="val 115470"/>
              </a:avLst>
            </a:prstGeom>
            <a:solidFill>
              <a:srgbClr val="474747"/>
            </a:solidFill>
            <a:ln>
              <a:solidFill>
                <a:srgbClr val="474747"/>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0" marR="0" indent="0" algn="ctr" defTabSz="914400" rtl="0" eaLnBrk="0" fontAlgn="base" latinLnBrk="0" hangingPunct="0">
                <a:lnSpc>
                  <a:spcPct val="100000"/>
                </a:lnSpc>
                <a:spcBef>
                  <a:spcPct val="0"/>
                </a:spcBef>
                <a:spcAft>
                  <a:spcPct val="0"/>
                </a:spcAft>
                <a:buClrTx/>
                <a:buSzTx/>
                <a:buFontTx/>
                <a:buNone/>
              </a:pPr>
              <a:r>
                <a:rPr lang="en-US" altLang="zh-CN" sz="2000" b="1" kern="1200" dirty="0">
                  <a:solidFill>
                    <a:srgbClr val="FFFFFF"/>
                  </a:solidFill>
                  <a:latin typeface="微软雅黑" panose="020B0503020204020204" pitchFamily="34" charset="-122"/>
                  <a:ea typeface="微软雅黑" panose="020B0503020204020204" pitchFamily="34" charset="-122"/>
                </a:rPr>
                <a:t>01</a:t>
              </a:r>
              <a:endParaRPr lang="zh-CN" altLang="en-US" sz="2000" b="1" kern="1200" dirty="0">
                <a:solidFill>
                  <a:srgbClr val="FFFFFF"/>
                </a:solidFill>
                <a:latin typeface="微软雅黑" panose="020B0503020204020204" pitchFamily="34" charset="-122"/>
                <a:ea typeface="微软雅黑" panose="020B0503020204020204" pitchFamily="34" charset="-122"/>
              </a:endParaRPr>
            </a:p>
          </p:txBody>
        </p:sp>
      </p:grpSp>
      <p:grpSp>
        <p:nvGrpSpPr>
          <p:cNvPr id="10" name="组合 9">
            <a:extLst>
              <a:ext uri="{FF2B5EF4-FFF2-40B4-BE49-F238E27FC236}">
                <a16:creationId xmlns:a16="http://schemas.microsoft.com/office/drawing/2014/main" id="{9C950445-A8F6-4CE1-8F1D-5DFAEFC88623}"/>
              </a:ext>
            </a:extLst>
          </p:cNvPr>
          <p:cNvGrpSpPr/>
          <p:nvPr/>
        </p:nvGrpSpPr>
        <p:grpSpPr>
          <a:xfrm>
            <a:off x="1143000" y="1772683"/>
            <a:ext cx="5406390" cy="522497"/>
            <a:chOff x="1143000" y="1786414"/>
            <a:chExt cx="5406390" cy="522497"/>
          </a:xfrm>
        </p:grpSpPr>
        <p:pic>
          <p:nvPicPr>
            <p:cNvPr id="5" name="图片 4"/>
            <p:cNvPicPr>
              <a:picLocks noChangeAspect="1"/>
            </p:cNvPicPr>
            <p:nvPr/>
          </p:nvPicPr>
          <p:blipFill>
            <a:blip r:embed="rId3"/>
            <a:stretch>
              <a:fillRect/>
            </a:stretch>
          </p:blipFill>
          <p:spPr>
            <a:xfrm>
              <a:off x="1143000" y="1786414"/>
              <a:ext cx="5406390" cy="489585"/>
            </a:xfrm>
            <a:prstGeom prst="rect">
              <a:avLst/>
            </a:prstGeom>
            <a:effectLst>
              <a:innerShdw blurRad="762000" dist="254000">
                <a:srgbClr val="124198"/>
              </a:innerShdw>
            </a:effectLst>
          </p:spPr>
        </p:pic>
        <p:sp>
          <p:nvSpPr>
            <p:cNvPr id="6" name="TextBox 21"/>
            <p:cNvSpPr txBox="1"/>
            <p:nvPr/>
          </p:nvSpPr>
          <p:spPr>
            <a:xfrm>
              <a:off x="2194561" y="1822624"/>
              <a:ext cx="3825239" cy="486287"/>
            </a:xfrm>
            <a:prstGeom prst="rect">
              <a:avLst/>
            </a:prstGeom>
            <a:noFill/>
          </p:spPr>
          <p:txBody>
            <a:bodyPr wrap="square" rtlCol="0">
              <a:spAutoFit/>
            </a:bodyPr>
            <a:lstStyle/>
            <a:p>
              <a:pPr marR="0" algn="just" defTabSz="914400" fontAlgn="auto">
                <a:spcBef>
                  <a:spcPts val="0"/>
                </a:spcBef>
                <a:spcAft>
                  <a:spcPts val="0"/>
                </a:spcAft>
                <a:buClrTx/>
                <a:buSzTx/>
                <a:buFontTx/>
                <a:buNone/>
                <a:defRPr/>
              </a:pPr>
              <a:r>
                <a:rPr lang="en-US" sz="1600" dirty="0">
                  <a:solidFill>
                    <a:schemeClr val="bg2">
                      <a:lumMod val="75000"/>
                    </a:schemeClr>
                  </a:solidFill>
                  <a:latin typeface="微软雅黑" pitchFamily="34" charset="-122"/>
                  <a:ea typeface="微软雅黑" pitchFamily="34" charset="-122"/>
                </a:rPr>
                <a:t>Product structure and technical characteristics</a:t>
              </a:r>
            </a:p>
          </p:txBody>
        </p:sp>
        <p:sp>
          <p:nvSpPr>
            <p:cNvPr id="18" name="六边形 17"/>
            <p:cNvSpPr/>
            <p:nvPr/>
          </p:nvSpPr>
          <p:spPr bwMode="auto">
            <a:xfrm>
              <a:off x="1294130" y="1871207"/>
              <a:ext cx="685800" cy="331470"/>
            </a:xfrm>
            <a:prstGeom prst="hexagon">
              <a:avLst>
                <a:gd name="adj" fmla="val 49616"/>
                <a:gd name="vf" fmla="val 115470"/>
              </a:avLst>
            </a:prstGeom>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marL="0" marR="0" indent="0" algn="ctr" defTabSz="914400" rtl="0" eaLnBrk="0" fontAlgn="base" latinLnBrk="0" hangingPunct="0">
                <a:lnSpc>
                  <a:spcPct val="100000"/>
                </a:lnSpc>
                <a:spcBef>
                  <a:spcPct val="0"/>
                </a:spcBef>
                <a:spcAft>
                  <a:spcPct val="0"/>
                </a:spcAft>
                <a:buClrTx/>
                <a:buSzTx/>
                <a:buFontTx/>
                <a:buNone/>
              </a:pPr>
              <a:r>
                <a:rPr lang="en-US" altLang="zh-CN" sz="2000" b="1" kern="1200" dirty="0">
                  <a:solidFill>
                    <a:srgbClr val="FFFFFF"/>
                  </a:solidFill>
                  <a:latin typeface="微软雅黑" panose="020B0503020204020204" pitchFamily="34" charset="-122"/>
                  <a:ea typeface="微软雅黑" panose="020B0503020204020204" pitchFamily="34" charset="-122"/>
                </a:rPr>
                <a:t>02</a:t>
              </a:r>
              <a:endParaRPr lang="zh-CN" altLang="en-US" sz="2000" b="1" kern="1200"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8">
            <a:extLst>
              <a:ext uri="{FF2B5EF4-FFF2-40B4-BE49-F238E27FC236}">
                <a16:creationId xmlns:a16="http://schemas.microsoft.com/office/drawing/2014/main" id="{A417239A-E0D9-42B9-BB2F-664CE177A06E}"/>
              </a:ext>
            </a:extLst>
          </p:cNvPr>
          <p:cNvGrpSpPr/>
          <p:nvPr/>
        </p:nvGrpSpPr>
        <p:grpSpPr>
          <a:xfrm>
            <a:off x="1143000" y="2421943"/>
            <a:ext cx="5406390" cy="489585"/>
            <a:chOff x="1143000" y="2384584"/>
            <a:chExt cx="5406390" cy="489585"/>
          </a:xfrm>
        </p:grpSpPr>
        <p:pic>
          <p:nvPicPr>
            <p:cNvPr id="7" name="图片 6"/>
            <p:cNvPicPr>
              <a:picLocks noChangeAspect="1"/>
            </p:cNvPicPr>
            <p:nvPr/>
          </p:nvPicPr>
          <p:blipFill>
            <a:blip r:embed="rId3"/>
            <a:stretch>
              <a:fillRect/>
            </a:stretch>
          </p:blipFill>
          <p:spPr>
            <a:xfrm>
              <a:off x="1143000" y="2384584"/>
              <a:ext cx="5406390" cy="489585"/>
            </a:xfrm>
            <a:prstGeom prst="rect">
              <a:avLst/>
            </a:prstGeom>
            <a:effectLst>
              <a:innerShdw blurRad="762000" dist="254000">
                <a:srgbClr val="124198"/>
              </a:innerShdw>
            </a:effectLst>
          </p:spPr>
        </p:pic>
        <p:sp>
          <p:nvSpPr>
            <p:cNvPr id="8" name="TextBox 21"/>
            <p:cNvSpPr txBox="1"/>
            <p:nvPr/>
          </p:nvSpPr>
          <p:spPr>
            <a:xfrm>
              <a:off x="2194561" y="2470309"/>
              <a:ext cx="3159125" cy="289310"/>
            </a:xfrm>
            <a:prstGeom prst="rect">
              <a:avLst/>
            </a:prstGeom>
            <a:noFill/>
          </p:spPr>
          <p:txBody>
            <a:bodyPr wrap="square" rtlCol="0">
              <a:spAutoFit/>
            </a:bodyPr>
            <a:lstStyle/>
            <a:p>
              <a:pPr marR="0" algn="just" defTabSz="914400" fontAlgn="auto">
                <a:spcBef>
                  <a:spcPts val="0"/>
                </a:spcBef>
                <a:spcAft>
                  <a:spcPts val="0"/>
                </a:spcAft>
                <a:buClrTx/>
                <a:buSzTx/>
                <a:buFontTx/>
                <a:buNone/>
                <a:defRPr/>
              </a:pPr>
              <a:r>
                <a:rPr lang="en-US" sz="1600" dirty="0">
                  <a:solidFill>
                    <a:schemeClr val="bg2">
                      <a:lumMod val="75000"/>
                    </a:schemeClr>
                  </a:solidFill>
                  <a:latin typeface="微软雅黑" pitchFamily="34" charset="-122"/>
                  <a:ea typeface="微软雅黑" pitchFamily="34" charset="-122"/>
                </a:rPr>
                <a:t>Lean production process</a:t>
              </a:r>
            </a:p>
          </p:txBody>
        </p:sp>
        <p:sp>
          <p:nvSpPr>
            <p:cNvPr id="19" name="六边形 18"/>
            <p:cNvSpPr/>
            <p:nvPr/>
          </p:nvSpPr>
          <p:spPr bwMode="auto">
            <a:xfrm>
              <a:off x="1287780" y="2468107"/>
              <a:ext cx="685800" cy="331470"/>
            </a:xfrm>
            <a:prstGeom prst="hexagon">
              <a:avLst>
                <a:gd name="adj" fmla="val 49616"/>
                <a:gd name="vf" fmla="val 115470"/>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marL="0" marR="0" indent="0" algn="ctr" defTabSz="914400" rtl="0" eaLnBrk="0" fontAlgn="base" latinLnBrk="0" hangingPunct="0">
                <a:lnSpc>
                  <a:spcPct val="100000"/>
                </a:lnSpc>
                <a:spcBef>
                  <a:spcPct val="0"/>
                </a:spcBef>
                <a:spcAft>
                  <a:spcPct val="0"/>
                </a:spcAft>
                <a:buClrTx/>
                <a:buSzTx/>
                <a:buFontTx/>
                <a:buNone/>
              </a:pPr>
              <a:r>
                <a:rPr lang="en-US" altLang="zh-CN" sz="2000" b="1" kern="1200" dirty="0">
                  <a:solidFill>
                    <a:srgbClr val="FFFFFF"/>
                  </a:solidFill>
                  <a:latin typeface="微软雅黑" panose="020B0503020204020204" pitchFamily="34" charset="-122"/>
                  <a:ea typeface="微软雅黑" panose="020B0503020204020204" pitchFamily="34" charset="-122"/>
                </a:rPr>
                <a:t>03</a:t>
              </a:r>
              <a:endParaRPr lang="zh-CN" altLang="en-US" sz="2000" b="1" kern="1200" dirty="0">
                <a:solidFill>
                  <a:srgbClr val="FFFFFF"/>
                </a:solidFill>
                <a:latin typeface="微软雅黑" panose="020B0503020204020204" pitchFamily="34" charset="-122"/>
                <a:ea typeface="微软雅黑" panose="020B0503020204020204" pitchFamily="34" charset="-122"/>
              </a:endParaRPr>
            </a:p>
          </p:txBody>
        </p:sp>
      </p:grpSp>
      <p:grpSp>
        <p:nvGrpSpPr>
          <p:cNvPr id="16" name="组合 15">
            <a:extLst>
              <a:ext uri="{FF2B5EF4-FFF2-40B4-BE49-F238E27FC236}">
                <a16:creationId xmlns:a16="http://schemas.microsoft.com/office/drawing/2014/main" id="{9F205304-0E49-4977-9F2D-18DE53E8AD85}"/>
              </a:ext>
            </a:extLst>
          </p:cNvPr>
          <p:cNvGrpSpPr/>
          <p:nvPr/>
        </p:nvGrpSpPr>
        <p:grpSpPr>
          <a:xfrm>
            <a:off x="1145231" y="3038290"/>
            <a:ext cx="5406390" cy="489585"/>
            <a:chOff x="1143000" y="2384584"/>
            <a:chExt cx="5406390" cy="489585"/>
          </a:xfrm>
        </p:grpSpPr>
        <p:pic>
          <p:nvPicPr>
            <p:cNvPr id="17" name="图片 16">
              <a:extLst>
                <a:ext uri="{FF2B5EF4-FFF2-40B4-BE49-F238E27FC236}">
                  <a16:creationId xmlns:a16="http://schemas.microsoft.com/office/drawing/2014/main" id="{79BDF5A0-22E0-44A5-967E-F943D0053424}"/>
                </a:ext>
              </a:extLst>
            </p:cNvPr>
            <p:cNvPicPr>
              <a:picLocks noChangeAspect="1"/>
            </p:cNvPicPr>
            <p:nvPr/>
          </p:nvPicPr>
          <p:blipFill>
            <a:blip r:embed="rId3"/>
            <a:stretch>
              <a:fillRect/>
            </a:stretch>
          </p:blipFill>
          <p:spPr>
            <a:xfrm>
              <a:off x="1143000" y="2384584"/>
              <a:ext cx="5406390" cy="489585"/>
            </a:xfrm>
            <a:prstGeom prst="rect">
              <a:avLst/>
            </a:prstGeom>
            <a:effectLst>
              <a:innerShdw blurRad="762000" dist="254000">
                <a:srgbClr val="124198"/>
              </a:innerShdw>
            </a:effectLst>
          </p:spPr>
        </p:pic>
        <p:sp>
          <p:nvSpPr>
            <p:cNvPr id="20" name="TextBox 21">
              <a:extLst>
                <a:ext uri="{FF2B5EF4-FFF2-40B4-BE49-F238E27FC236}">
                  <a16:creationId xmlns:a16="http://schemas.microsoft.com/office/drawing/2014/main" id="{43762B57-1158-4BA1-B9FD-BBFD63B21F7D}"/>
                </a:ext>
              </a:extLst>
            </p:cNvPr>
            <p:cNvSpPr txBox="1"/>
            <p:nvPr/>
          </p:nvSpPr>
          <p:spPr>
            <a:xfrm>
              <a:off x="2194561" y="2470309"/>
              <a:ext cx="3159125" cy="289310"/>
            </a:xfrm>
            <a:prstGeom prst="rect">
              <a:avLst/>
            </a:prstGeom>
            <a:noFill/>
          </p:spPr>
          <p:txBody>
            <a:bodyPr wrap="square" rtlCol="0">
              <a:spAutoFit/>
            </a:bodyPr>
            <a:lstStyle/>
            <a:p>
              <a:pPr marR="0" algn="just" defTabSz="914400" fontAlgn="auto">
                <a:spcBef>
                  <a:spcPts val="0"/>
                </a:spcBef>
                <a:spcAft>
                  <a:spcPts val="0"/>
                </a:spcAft>
                <a:buClrTx/>
                <a:buSzTx/>
                <a:buFontTx/>
                <a:buNone/>
                <a:defRPr/>
              </a:pPr>
              <a:r>
                <a:rPr lang="en-US" sz="1600" dirty="0">
                  <a:solidFill>
                    <a:schemeClr val="bg2">
                      <a:lumMod val="75000"/>
                    </a:schemeClr>
                  </a:solidFill>
                  <a:latin typeface="微软雅黑" pitchFamily="34" charset="-122"/>
                  <a:ea typeface="微软雅黑" pitchFamily="34" charset="-122"/>
                </a:rPr>
                <a:t>Typical model project</a:t>
              </a:r>
            </a:p>
          </p:txBody>
        </p:sp>
        <p:sp>
          <p:nvSpPr>
            <p:cNvPr id="21" name="六边形 20">
              <a:extLst>
                <a:ext uri="{FF2B5EF4-FFF2-40B4-BE49-F238E27FC236}">
                  <a16:creationId xmlns:a16="http://schemas.microsoft.com/office/drawing/2014/main" id="{1AB1B3B7-BB26-409B-8DBF-B096B7D7B4EE}"/>
                </a:ext>
              </a:extLst>
            </p:cNvPr>
            <p:cNvSpPr/>
            <p:nvPr/>
          </p:nvSpPr>
          <p:spPr bwMode="auto">
            <a:xfrm>
              <a:off x="1287780" y="2468107"/>
              <a:ext cx="685800" cy="331470"/>
            </a:xfrm>
            <a:prstGeom prst="hexagon">
              <a:avLst>
                <a:gd name="adj" fmla="val 49616"/>
                <a:gd name="vf" fmla="val 115470"/>
              </a:avLst>
            </a:prstGeom>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marL="0" marR="0" indent="0" algn="ctr" defTabSz="914400" rtl="0" eaLnBrk="0" fontAlgn="base" latinLnBrk="0" hangingPunct="0">
                <a:lnSpc>
                  <a:spcPct val="100000"/>
                </a:lnSpc>
                <a:spcBef>
                  <a:spcPct val="0"/>
                </a:spcBef>
                <a:spcAft>
                  <a:spcPct val="0"/>
                </a:spcAft>
                <a:buClrTx/>
                <a:buSzTx/>
                <a:buFontTx/>
                <a:buNone/>
              </a:pPr>
              <a:r>
                <a:rPr lang="en-US" altLang="zh-CN" sz="2000" b="1" kern="1200" dirty="0">
                  <a:solidFill>
                    <a:srgbClr val="FFFFFF"/>
                  </a:solidFill>
                  <a:latin typeface="微软雅黑" panose="020B0503020204020204" pitchFamily="34" charset="-122"/>
                  <a:ea typeface="微软雅黑" panose="020B0503020204020204" pitchFamily="34" charset="-122"/>
                </a:rPr>
                <a:t>04</a:t>
              </a:r>
              <a:endParaRPr lang="zh-CN" altLang="en-US" sz="2000" b="1" kern="1200"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83954119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860424" y="-11430"/>
            <a:ext cx="6663904" cy="435825"/>
          </a:xfrm>
        </p:spPr>
        <p:txBody>
          <a:bodyPr wrap="square"/>
          <a:lstStyle/>
          <a:p>
            <a:r>
              <a:rPr lang="en-US" sz="1800" dirty="0"/>
              <a:t>Industrial automation level - production line </a:t>
            </a:r>
          </a:p>
        </p:txBody>
      </p:sp>
      <p:sp>
        <p:nvSpPr>
          <p:cNvPr id="5" name="灯片编号占位符 1"/>
          <p:cNvSpPr>
            <a:spLocks noGrp="1"/>
          </p:cNvSpPr>
          <p:nvPr>
            <p:ph type="sldNum" sz="quarter" idx="10"/>
          </p:nvPr>
        </p:nvSpPr>
        <p:spPr>
          <a:xfrm>
            <a:off x="4426898" y="4812665"/>
            <a:ext cx="450850" cy="286385"/>
          </a:xfrm>
        </p:spPr>
        <p:txBody>
          <a:bodyPr/>
          <a:lstStyle/>
          <a:p>
            <a:pPr>
              <a:defRPr/>
            </a:pPr>
            <a:fld id="{4458D7BB-C5F0-C74A-897E-AD5E99CA2DB6}" type="slidenum">
              <a:rPr lang="en-US" smtClean="0"/>
              <a:pPr>
                <a:defRPr/>
              </a:pPr>
              <a:t>18</a:t>
            </a:fld>
            <a:endParaRPr lang="en-US" dirty="0"/>
          </a:p>
        </p:txBody>
      </p:sp>
      <p:pic>
        <p:nvPicPr>
          <p:cNvPr id="4" name="Picture 2" descr="E:\F-03-培训资料\S-08-宣讲资料\运维检修类\1555545855.jpg">
            <a:extLst>
              <a:ext uri="{FF2B5EF4-FFF2-40B4-BE49-F238E27FC236}">
                <a16:creationId xmlns:a16="http://schemas.microsoft.com/office/drawing/2014/main" id="{B462ABF0-562E-4DC6-87FD-6653DAE110A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064" y="680194"/>
            <a:ext cx="1636274" cy="969104"/>
          </a:xfrm>
          <a:prstGeom prst="rect">
            <a:avLst/>
          </a:prstGeom>
          <a:noFill/>
        </p:spPr>
      </p:pic>
      <p:sp>
        <p:nvSpPr>
          <p:cNvPr id="6" name="燕尾形 43">
            <a:extLst>
              <a:ext uri="{FF2B5EF4-FFF2-40B4-BE49-F238E27FC236}">
                <a16:creationId xmlns:a16="http://schemas.microsoft.com/office/drawing/2014/main" id="{70D2EC4A-434E-4105-8362-ADCF7054AFB8}"/>
              </a:ext>
            </a:extLst>
          </p:cNvPr>
          <p:cNvSpPr/>
          <p:nvPr/>
        </p:nvSpPr>
        <p:spPr>
          <a:xfrm>
            <a:off x="4313082" y="3941584"/>
            <a:ext cx="267278" cy="237516"/>
          </a:xfrm>
          <a:prstGeom prst="chevron">
            <a:avLst/>
          </a:prstGeom>
          <a:solidFill>
            <a:srgbClr val="5B9BD5"/>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7" name="图片 6" descr="IMG_5608.JPG">
            <a:extLst>
              <a:ext uri="{FF2B5EF4-FFF2-40B4-BE49-F238E27FC236}">
                <a16:creationId xmlns:a16="http://schemas.microsoft.com/office/drawing/2014/main" id="{AD6F05DA-DB44-4D88-AAED-8CFC9849907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534634" y="677322"/>
            <a:ext cx="1549204" cy="987191"/>
          </a:xfrm>
          <a:prstGeom prst="rect">
            <a:avLst/>
          </a:prstGeom>
        </p:spPr>
      </p:pic>
      <p:sp>
        <p:nvSpPr>
          <p:cNvPr id="8" name="燕尾形 51">
            <a:extLst>
              <a:ext uri="{FF2B5EF4-FFF2-40B4-BE49-F238E27FC236}">
                <a16:creationId xmlns:a16="http://schemas.microsoft.com/office/drawing/2014/main" id="{50BF04B7-10C2-48DD-88FF-ED3DF42C3FCA}"/>
              </a:ext>
            </a:extLst>
          </p:cNvPr>
          <p:cNvSpPr/>
          <p:nvPr/>
        </p:nvSpPr>
        <p:spPr>
          <a:xfrm>
            <a:off x="2136557" y="1045988"/>
            <a:ext cx="267278" cy="237516"/>
          </a:xfrm>
          <a:prstGeom prst="chevron">
            <a:avLst/>
          </a:prstGeom>
          <a:solidFill>
            <a:srgbClr val="5B9BD5"/>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9" name="燕尾形 55">
            <a:extLst>
              <a:ext uri="{FF2B5EF4-FFF2-40B4-BE49-F238E27FC236}">
                <a16:creationId xmlns:a16="http://schemas.microsoft.com/office/drawing/2014/main" id="{C28E1800-E791-44FF-9F4D-A7864E1CCA15}"/>
              </a:ext>
            </a:extLst>
          </p:cNvPr>
          <p:cNvSpPr/>
          <p:nvPr/>
        </p:nvSpPr>
        <p:spPr>
          <a:xfrm>
            <a:off x="2180404" y="3941584"/>
            <a:ext cx="267278" cy="237516"/>
          </a:xfrm>
          <a:prstGeom prst="chevron">
            <a:avLst/>
          </a:prstGeom>
          <a:solidFill>
            <a:srgbClr val="5B9BD5"/>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10" name="燕尾形 57">
            <a:extLst>
              <a:ext uri="{FF2B5EF4-FFF2-40B4-BE49-F238E27FC236}">
                <a16:creationId xmlns:a16="http://schemas.microsoft.com/office/drawing/2014/main" id="{4D4E479B-5849-4FF2-992D-4C3E3A0086DB}"/>
              </a:ext>
            </a:extLst>
          </p:cNvPr>
          <p:cNvSpPr/>
          <p:nvPr/>
        </p:nvSpPr>
        <p:spPr>
          <a:xfrm>
            <a:off x="6680986" y="3948138"/>
            <a:ext cx="267278" cy="237516"/>
          </a:xfrm>
          <a:prstGeom prst="chevron">
            <a:avLst/>
          </a:prstGeom>
          <a:solidFill>
            <a:srgbClr val="5B9BD5"/>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11" name="燕尾形 58">
            <a:extLst>
              <a:ext uri="{FF2B5EF4-FFF2-40B4-BE49-F238E27FC236}">
                <a16:creationId xmlns:a16="http://schemas.microsoft.com/office/drawing/2014/main" id="{1B6E2817-AC7D-4732-A634-D75374B6C9F4}"/>
              </a:ext>
            </a:extLst>
          </p:cNvPr>
          <p:cNvSpPr/>
          <p:nvPr/>
        </p:nvSpPr>
        <p:spPr>
          <a:xfrm>
            <a:off x="6969018" y="1045988"/>
            <a:ext cx="267278" cy="237516"/>
          </a:xfrm>
          <a:prstGeom prst="chevron">
            <a:avLst/>
          </a:prstGeom>
          <a:solidFill>
            <a:srgbClr val="5B9BD5"/>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2" name="Picture 3" descr="C:\Users\qiutangbiao\Desktop\0707_1.jpg">
            <a:extLst>
              <a:ext uri="{FF2B5EF4-FFF2-40B4-BE49-F238E27FC236}">
                <a16:creationId xmlns:a16="http://schemas.microsoft.com/office/drawing/2014/main" id="{442A4844-54B1-4F39-AD8C-B8B20C2AD84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72000" y="685086"/>
            <a:ext cx="1346118" cy="1009589"/>
          </a:xfrm>
          <a:prstGeom prst="rect">
            <a:avLst/>
          </a:prstGeom>
          <a:noFill/>
          <a:extLst>
            <a:ext uri="{909E8E84-426E-40DD-AFC4-6F175D3DCCD1}">
              <a14:hiddenFill xmlns:a14="http://schemas.microsoft.com/office/drawing/2010/main">
                <a:solidFill>
                  <a:srgbClr val="FFFFFF"/>
                </a:solidFill>
              </a14:hiddenFill>
            </a:ext>
          </a:extLst>
        </p:spPr>
      </p:pic>
      <p:sp>
        <p:nvSpPr>
          <p:cNvPr id="13" name="燕尾形 60">
            <a:extLst>
              <a:ext uri="{FF2B5EF4-FFF2-40B4-BE49-F238E27FC236}">
                <a16:creationId xmlns:a16="http://schemas.microsoft.com/office/drawing/2014/main" id="{0E9E84B2-379E-47C6-BBF2-7E0DECF93840}"/>
              </a:ext>
            </a:extLst>
          </p:cNvPr>
          <p:cNvSpPr/>
          <p:nvPr/>
        </p:nvSpPr>
        <p:spPr>
          <a:xfrm>
            <a:off x="4232714" y="1038535"/>
            <a:ext cx="267278" cy="237516"/>
          </a:xfrm>
          <a:prstGeom prst="chevron">
            <a:avLst/>
          </a:prstGeom>
          <a:solidFill>
            <a:srgbClr val="5B9BD5"/>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4" name="Picture 5" descr="C:\Users\qiutangbiao\Desktop\0707_1.jpg">
            <a:extLst>
              <a:ext uri="{FF2B5EF4-FFF2-40B4-BE49-F238E27FC236}">
                <a16:creationId xmlns:a16="http://schemas.microsoft.com/office/drawing/2014/main" id="{2B013595-D151-431E-8B63-AB69A142C24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08304" y="1045988"/>
            <a:ext cx="1091384" cy="920932"/>
          </a:xfrm>
          <a:prstGeom prst="rect">
            <a:avLst/>
          </a:prstGeom>
          <a:noFill/>
          <a:extLst>
            <a:ext uri="{909E8E84-426E-40DD-AFC4-6F175D3DCCD1}">
              <a14:hiddenFill xmlns:a14="http://schemas.microsoft.com/office/drawing/2010/main">
                <a:solidFill>
                  <a:srgbClr val="FFFFFF"/>
                </a:solidFill>
              </a14:hiddenFill>
            </a:ext>
          </a:extLst>
        </p:spPr>
      </p:pic>
      <p:sp>
        <p:nvSpPr>
          <p:cNvPr id="15" name="圆角右箭头 63">
            <a:extLst>
              <a:ext uri="{FF2B5EF4-FFF2-40B4-BE49-F238E27FC236}">
                <a16:creationId xmlns:a16="http://schemas.microsoft.com/office/drawing/2014/main" id="{CFD8F4A2-6ED2-44E8-BF67-7697BC33B62C}"/>
              </a:ext>
            </a:extLst>
          </p:cNvPr>
          <p:cNvSpPr/>
          <p:nvPr/>
        </p:nvSpPr>
        <p:spPr>
          <a:xfrm rot="10800000">
            <a:off x="6958574" y="1996884"/>
            <a:ext cx="1018328" cy="643456"/>
          </a:xfrm>
          <a:prstGeom prst="bentArrow">
            <a:avLst>
              <a:gd name="adj1" fmla="val 8495"/>
              <a:gd name="adj2" fmla="val 7055"/>
              <a:gd name="adj3" fmla="val 19136"/>
              <a:gd name="adj4" fmla="val 36673"/>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6" name="图片 15" descr="IMG_5605.JPG">
            <a:extLst>
              <a:ext uri="{FF2B5EF4-FFF2-40B4-BE49-F238E27FC236}">
                <a16:creationId xmlns:a16="http://schemas.microsoft.com/office/drawing/2014/main" id="{23D637CB-9599-43B5-91E0-660396284BF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28044" y="2964975"/>
            <a:ext cx="1244000" cy="891155"/>
          </a:xfrm>
          <a:prstGeom prst="rect">
            <a:avLst/>
          </a:prstGeom>
        </p:spPr>
      </p:pic>
      <p:pic>
        <p:nvPicPr>
          <p:cNvPr id="17" name="图片 16" descr="240626578431370090.jpg">
            <a:extLst>
              <a:ext uri="{FF2B5EF4-FFF2-40B4-BE49-F238E27FC236}">
                <a16:creationId xmlns:a16="http://schemas.microsoft.com/office/drawing/2014/main" id="{285B2494-8C42-4047-BE26-996C98845B6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28044" y="3889221"/>
            <a:ext cx="1244000" cy="923444"/>
          </a:xfrm>
          <a:prstGeom prst="rect">
            <a:avLst/>
          </a:prstGeom>
        </p:spPr>
      </p:pic>
      <p:pic>
        <p:nvPicPr>
          <p:cNvPr id="18" name="Picture 7" descr="C:\Users\qiutangbiao\Desktop\0707_5.jpg">
            <a:extLst>
              <a:ext uri="{FF2B5EF4-FFF2-40B4-BE49-F238E27FC236}">
                <a16:creationId xmlns:a16="http://schemas.microsoft.com/office/drawing/2014/main" id="{97D4334A-3266-402A-A5E5-8FCB16B9E117}"/>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592684" y="3624931"/>
            <a:ext cx="1178573" cy="883930"/>
          </a:xfrm>
          <a:prstGeom prst="rect">
            <a:avLst/>
          </a:prstGeom>
          <a:noFill/>
          <a:extLst>
            <a:ext uri="{909E8E84-426E-40DD-AFC4-6F175D3DCCD1}">
              <a14:hiddenFill xmlns:a14="http://schemas.microsoft.com/office/drawing/2010/main">
                <a:solidFill>
                  <a:srgbClr val="FFFFFF"/>
                </a:solidFill>
              </a14:hiddenFill>
            </a:ext>
          </a:extLst>
        </p:spPr>
      </p:pic>
      <p:sp>
        <p:nvSpPr>
          <p:cNvPr id="19" name="圆角右箭头 69">
            <a:extLst>
              <a:ext uri="{FF2B5EF4-FFF2-40B4-BE49-F238E27FC236}">
                <a16:creationId xmlns:a16="http://schemas.microsoft.com/office/drawing/2014/main" id="{89D5AB34-800A-443D-828F-F3549FE91FC5}"/>
              </a:ext>
            </a:extLst>
          </p:cNvPr>
          <p:cNvSpPr/>
          <p:nvPr/>
        </p:nvSpPr>
        <p:spPr>
          <a:xfrm flipH="1">
            <a:off x="6958574" y="2681128"/>
            <a:ext cx="266676" cy="872012"/>
          </a:xfrm>
          <a:prstGeom prst="bentArrow">
            <a:avLst>
              <a:gd name="adj1" fmla="val 25000"/>
              <a:gd name="adj2" fmla="val 28637"/>
              <a:gd name="adj3" fmla="val 34698"/>
              <a:gd name="adj4" fmla="val 43750"/>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20" name="燕尾形 71">
            <a:extLst>
              <a:ext uri="{FF2B5EF4-FFF2-40B4-BE49-F238E27FC236}">
                <a16:creationId xmlns:a16="http://schemas.microsoft.com/office/drawing/2014/main" id="{65604DA3-3BF4-4DAF-AD9F-F4E0ADF6A22C}"/>
              </a:ext>
            </a:extLst>
          </p:cNvPr>
          <p:cNvSpPr/>
          <p:nvPr/>
        </p:nvSpPr>
        <p:spPr>
          <a:xfrm rot="10800000">
            <a:off x="4932040" y="2562370"/>
            <a:ext cx="267278" cy="237516"/>
          </a:xfrm>
          <a:prstGeom prst="chevron">
            <a:avLst/>
          </a:prstGeom>
          <a:solidFill>
            <a:srgbClr val="5B9BD5"/>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21" name="Picture 8" descr="C:\Users\qiutangbiao\Desktop\0707_1.jpg">
            <a:extLst>
              <a:ext uri="{FF2B5EF4-FFF2-40B4-BE49-F238E27FC236}">
                <a16:creationId xmlns:a16="http://schemas.microsoft.com/office/drawing/2014/main" id="{A1ADD5B4-E65C-44FA-B106-8197D582ECAB}"/>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958574" y="3617218"/>
            <a:ext cx="1185954" cy="98288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C:\Users\qiutangbiao\Desktop\0707_2.jpg">
            <a:extLst>
              <a:ext uri="{FF2B5EF4-FFF2-40B4-BE49-F238E27FC236}">
                <a16:creationId xmlns:a16="http://schemas.microsoft.com/office/drawing/2014/main" id="{68764919-407B-43E5-92C7-5EB3716FD1AE}"/>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2477988" y="3238828"/>
            <a:ext cx="1064773" cy="87171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C:\Users\qiutangbiao\Desktop\0707_1.jpg">
            <a:extLst>
              <a:ext uri="{FF2B5EF4-FFF2-40B4-BE49-F238E27FC236}">
                <a16:creationId xmlns:a16="http://schemas.microsoft.com/office/drawing/2014/main" id="{776BDB8F-6633-4E74-8F3A-E64305AB97B4}"/>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326196" y="2019821"/>
            <a:ext cx="988647" cy="132261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C6AFEAF8-EA85-4C21-9DFA-898408DFE079}"/>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flipH="1">
            <a:off x="2882083" y="2402562"/>
            <a:ext cx="838312" cy="794650"/>
          </a:xfrm>
          <a:prstGeom prst="rect">
            <a:avLst/>
          </a:prstGeom>
          <a:noFill/>
          <a:ln w="9525">
            <a:noFill/>
            <a:miter lim="800000"/>
            <a:headEnd/>
            <a:tailEnd/>
          </a:ln>
          <a:effectLst/>
        </p:spPr>
      </p:pic>
      <p:sp>
        <p:nvSpPr>
          <p:cNvPr id="25" name="TextBox 14">
            <a:extLst>
              <a:ext uri="{FF2B5EF4-FFF2-40B4-BE49-F238E27FC236}">
                <a16:creationId xmlns:a16="http://schemas.microsoft.com/office/drawing/2014/main" id="{1454852A-04CE-4A0D-9D4C-16EBAA9FE6A4}"/>
              </a:ext>
            </a:extLst>
          </p:cNvPr>
          <p:cNvSpPr>
            <a:spLocks noChangeArrowheads="1"/>
          </p:cNvSpPr>
          <p:nvPr/>
        </p:nvSpPr>
        <p:spPr bwMode="auto">
          <a:xfrm>
            <a:off x="-6804" y="1649298"/>
            <a:ext cx="2347804" cy="623248"/>
          </a:xfrm>
          <a:prstGeom prst="rect">
            <a:avLst/>
          </a:prstGeom>
          <a:noFill/>
          <a:ln w="9525">
            <a:noFill/>
            <a:miter lim="800000"/>
            <a:headEnd/>
            <a:tailEnd/>
          </a:ln>
        </p:spPr>
        <p:txBody>
          <a:bodyPr wrap="square" lIns="68580" tIns="34290" rIns="68580" bIns="34290">
            <a:spAutoFit/>
          </a:bodyPr>
          <a:lstStyle/>
          <a:p>
            <a:pPr marL="228600" indent="-228600">
              <a:lnSpc>
                <a:spcPct val="100000"/>
              </a:lnSpc>
              <a:buFontTx/>
              <a:buAutoNum type="arabicPeriod"/>
            </a:pPr>
            <a:r>
              <a:rPr lang="en-US" altLang="zh-CN" sz="900" dirty="0">
                <a:solidFill>
                  <a:srgbClr val="0070C0"/>
                </a:solidFill>
                <a:latin typeface="微软雅黑" pitchFamily="34" charset="-122"/>
                <a:ea typeface="微软雅黑" pitchFamily="34" charset="-122"/>
                <a:cs typeface="+mn-cs"/>
                <a:sym typeface="Arial" pitchFamily="34" charset="0"/>
              </a:rPr>
              <a:t>Insert type lead piece adopts fully automatic crimping machine press;</a:t>
            </a:r>
          </a:p>
          <a:p>
            <a:pPr marL="228600" indent="-228600">
              <a:lnSpc>
                <a:spcPct val="100000"/>
              </a:lnSpc>
              <a:buFontTx/>
              <a:buAutoNum type="arabicPeriod"/>
            </a:pPr>
            <a:r>
              <a:rPr lang="en-US" altLang="zh-CN" sz="900" dirty="0">
                <a:solidFill>
                  <a:srgbClr val="0070C0"/>
                </a:solidFill>
                <a:latin typeface="微软雅黑" pitchFamily="34" charset="-122"/>
                <a:ea typeface="微软雅黑" pitchFamily="34" charset="-122"/>
                <a:cs typeface="+mn-cs"/>
                <a:sym typeface="Arial" pitchFamily="34" charset="0"/>
              </a:rPr>
              <a:t>The capacitor component is wound by a fully automatic winder;</a:t>
            </a:r>
            <a:endParaRPr lang="zh-CN" altLang="en-US" sz="900" dirty="0">
              <a:solidFill>
                <a:srgbClr val="0070C0"/>
              </a:solidFill>
              <a:latin typeface="微软雅黑" pitchFamily="34" charset="-122"/>
              <a:ea typeface="微软雅黑" pitchFamily="34" charset="-122"/>
              <a:cs typeface="+mn-cs"/>
              <a:sym typeface="Arial" pitchFamily="34" charset="0"/>
            </a:endParaRPr>
          </a:p>
        </p:txBody>
      </p:sp>
      <p:sp>
        <p:nvSpPr>
          <p:cNvPr id="26" name="TextBox 14">
            <a:extLst>
              <a:ext uri="{FF2B5EF4-FFF2-40B4-BE49-F238E27FC236}">
                <a16:creationId xmlns:a16="http://schemas.microsoft.com/office/drawing/2014/main" id="{FDCF2F94-4619-4A7A-9413-417BCDF75A02}"/>
              </a:ext>
            </a:extLst>
          </p:cNvPr>
          <p:cNvSpPr>
            <a:spLocks noChangeArrowheads="1"/>
          </p:cNvSpPr>
          <p:nvPr/>
        </p:nvSpPr>
        <p:spPr bwMode="auto">
          <a:xfrm>
            <a:off x="2227623" y="1646451"/>
            <a:ext cx="2436116" cy="623248"/>
          </a:xfrm>
          <a:prstGeom prst="rect">
            <a:avLst/>
          </a:prstGeom>
          <a:noFill/>
          <a:ln w="9525">
            <a:noFill/>
            <a:miter lim="800000"/>
            <a:headEnd/>
            <a:tailEnd/>
          </a:ln>
        </p:spPr>
        <p:txBody>
          <a:bodyPr wrap="square" lIns="68580" tIns="34290" rIns="68580" bIns="34290">
            <a:spAutoFit/>
          </a:bodyPr>
          <a:lstStyle/>
          <a:p>
            <a:pPr marL="228600" indent="-228600">
              <a:lnSpc>
                <a:spcPct val="100000"/>
              </a:lnSpc>
              <a:buFontTx/>
              <a:buAutoNum type="arabicPeriod"/>
            </a:pPr>
            <a:r>
              <a:rPr lang="en-US" altLang="zh-CN" sz="900" dirty="0">
                <a:solidFill>
                  <a:srgbClr val="0070C0"/>
                </a:solidFill>
                <a:latin typeface="微软雅黑" pitchFamily="34" charset="-122"/>
                <a:ea typeface="微软雅黑" pitchFamily="34" charset="-122"/>
                <a:cs typeface="+mn-cs"/>
                <a:sym typeface="Arial" pitchFamily="34" charset="0"/>
              </a:rPr>
              <a:t>The components are automatically packaged by a fully automatic stacker;</a:t>
            </a:r>
          </a:p>
          <a:p>
            <a:pPr marL="228600" indent="-228600">
              <a:lnSpc>
                <a:spcPct val="100000"/>
              </a:lnSpc>
              <a:buFontTx/>
              <a:buAutoNum type="arabicPeriod"/>
            </a:pPr>
            <a:r>
              <a:rPr lang="en-US" altLang="zh-CN" sz="900" dirty="0">
                <a:solidFill>
                  <a:srgbClr val="0070C0"/>
                </a:solidFill>
                <a:latin typeface="微软雅黑" pitchFamily="34" charset="-122"/>
                <a:ea typeface="微软雅黑" pitchFamily="34" charset="-122"/>
                <a:cs typeface="+mn-cs"/>
                <a:sym typeface="Arial" pitchFamily="34" charset="0"/>
              </a:rPr>
              <a:t>Small package for automated capacitor testing;</a:t>
            </a:r>
            <a:endParaRPr lang="zh-CN" altLang="en-US" sz="900" dirty="0">
              <a:solidFill>
                <a:srgbClr val="0070C0"/>
              </a:solidFill>
              <a:latin typeface="微软雅黑" pitchFamily="34" charset="-122"/>
              <a:ea typeface="微软雅黑" pitchFamily="34" charset="-122"/>
              <a:cs typeface="+mn-cs"/>
              <a:sym typeface="Arial" pitchFamily="34" charset="0"/>
            </a:endParaRPr>
          </a:p>
        </p:txBody>
      </p:sp>
      <p:sp>
        <p:nvSpPr>
          <p:cNvPr id="27" name="TextBox 14">
            <a:extLst>
              <a:ext uri="{FF2B5EF4-FFF2-40B4-BE49-F238E27FC236}">
                <a16:creationId xmlns:a16="http://schemas.microsoft.com/office/drawing/2014/main" id="{8DF11797-0CE0-4A78-96BE-833F076E4C57}"/>
              </a:ext>
            </a:extLst>
          </p:cNvPr>
          <p:cNvSpPr>
            <a:spLocks noChangeArrowheads="1"/>
          </p:cNvSpPr>
          <p:nvPr/>
        </p:nvSpPr>
        <p:spPr bwMode="auto">
          <a:xfrm>
            <a:off x="5991059" y="535223"/>
            <a:ext cx="942470" cy="1454244"/>
          </a:xfrm>
          <a:prstGeom prst="rect">
            <a:avLst/>
          </a:prstGeom>
          <a:noFill/>
          <a:ln w="9525">
            <a:noFill/>
            <a:miter lim="800000"/>
            <a:headEnd/>
            <a:tailEnd/>
          </a:ln>
        </p:spPr>
        <p:txBody>
          <a:bodyPr wrap="square" lIns="68580" tIns="34290" rIns="68580" bIns="34290">
            <a:spAutoFit/>
          </a:bodyPr>
          <a:lstStyle/>
          <a:p>
            <a:pPr>
              <a:lnSpc>
                <a:spcPct val="100000"/>
              </a:lnSpc>
            </a:pPr>
            <a:r>
              <a:rPr lang="en-US" altLang="zh-CN" sz="900" dirty="0">
                <a:solidFill>
                  <a:srgbClr val="0070C0"/>
                </a:solidFill>
                <a:latin typeface="微软雅黑" pitchFamily="34" charset="-122"/>
                <a:ea typeface="微软雅黑" pitchFamily="34" charset="-122"/>
                <a:cs typeface="+mn-cs"/>
                <a:sym typeface="Arial" pitchFamily="34" charset="0"/>
              </a:rPr>
              <a:t>1.</a:t>
            </a:r>
            <a:r>
              <a:rPr lang="en-US" sz="900" dirty="0">
                <a:solidFill>
                  <a:prstClr val="black"/>
                </a:solidFill>
                <a:latin typeface="Arial" pitchFamily="34" charset="0"/>
                <a:ea typeface="等线" pitchFamily="2" charset="-122"/>
                <a:cs typeface="+mn-cs"/>
              </a:rPr>
              <a:t> </a:t>
            </a:r>
            <a:r>
              <a:rPr lang="en-US" altLang="en-US" sz="900" dirty="0">
                <a:solidFill>
                  <a:srgbClr val="0070C0"/>
                </a:solidFill>
                <a:latin typeface="微软雅黑" pitchFamily="34" charset="-122"/>
                <a:ea typeface="微软雅黑" pitchFamily="34" charset="-122"/>
                <a:cs typeface="+mn-cs"/>
                <a:sym typeface="Arial" pitchFamily="34" charset="0"/>
              </a:rPr>
              <a:t>The assembly material is made of material air shower;</a:t>
            </a:r>
            <a:endParaRPr lang="zh-CN" altLang="en-US" sz="900" dirty="0">
              <a:solidFill>
                <a:srgbClr val="0070C0"/>
              </a:solidFill>
              <a:latin typeface="微软雅黑" pitchFamily="34" charset="-122"/>
              <a:ea typeface="微软雅黑" pitchFamily="34" charset="-122"/>
              <a:cs typeface="+mn-cs"/>
              <a:sym typeface="Arial" pitchFamily="34" charset="0"/>
            </a:endParaRPr>
          </a:p>
          <a:p>
            <a:pPr>
              <a:lnSpc>
                <a:spcPct val="100000"/>
              </a:lnSpc>
            </a:pPr>
            <a:r>
              <a:rPr lang="en-US" altLang="zh-CN" sz="900" dirty="0">
                <a:solidFill>
                  <a:srgbClr val="0070C0"/>
                </a:solidFill>
                <a:latin typeface="微软雅黑" pitchFamily="34" charset="-122"/>
                <a:ea typeface="微软雅黑" pitchFamily="34" charset="-122"/>
                <a:cs typeface="+mn-cs"/>
                <a:sym typeface="Arial" pitchFamily="34" charset="0"/>
              </a:rPr>
              <a:t>2. Capacitor assembly using a booster arm;</a:t>
            </a:r>
            <a:endParaRPr lang="zh-CN" altLang="en-US" sz="900" dirty="0">
              <a:solidFill>
                <a:srgbClr val="0070C0"/>
              </a:solidFill>
              <a:latin typeface="微软雅黑" pitchFamily="34" charset="-122"/>
              <a:ea typeface="微软雅黑" pitchFamily="34" charset="-122"/>
              <a:cs typeface="+mn-cs"/>
              <a:sym typeface="Arial" pitchFamily="34" charset="0"/>
            </a:endParaRPr>
          </a:p>
        </p:txBody>
      </p:sp>
      <p:sp>
        <p:nvSpPr>
          <p:cNvPr id="28" name="TextBox 14">
            <a:extLst>
              <a:ext uri="{FF2B5EF4-FFF2-40B4-BE49-F238E27FC236}">
                <a16:creationId xmlns:a16="http://schemas.microsoft.com/office/drawing/2014/main" id="{B82CC52D-F71F-473D-A986-24C7026977A4}"/>
              </a:ext>
            </a:extLst>
          </p:cNvPr>
          <p:cNvSpPr>
            <a:spLocks noChangeArrowheads="1"/>
          </p:cNvSpPr>
          <p:nvPr/>
        </p:nvSpPr>
        <p:spPr bwMode="auto">
          <a:xfrm>
            <a:off x="7308304" y="507558"/>
            <a:ext cx="1841288" cy="512448"/>
          </a:xfrm>
          <a:prstGeom prst="rect">
            <a:avLst/>
          </a:prstGeom>
          <a:noFill/>
          <a:ln w="9525">
            <a:noFill/>
            <a:miter lim="800000"/>
            <a:headEnd/>
            <a:tailEnd/>
          </a:ln>
        </p:spPr>
        <p:txBody>
          <a:bodyPr wrap="square" lIns="68580" tIns="34290" rIns="68580" bIns="34290">
            <a:spAutoFit/>
          </a:bodyPr>
          <a:lstStyle/>
          <a:p>
            <a:r>
              <a:rPr lang="en-US" altLang="zh-CN" sz="900" dirty="0">
                <a:solidFill>
                  <a:srgbClr val="0070C0"/>
                </a:solidFill>
                <a:latin typeface="微软雅黑" pitchFamily="34" charset="-122"/>
                <a:ea typeface="微软雅黑" pitchFamily="34" charset="-122"/>
                <a:sym typeface="Arial" pitchFamily="34" charset="0"/>
              </a:rPr>
              <a:t>1.Automatic vacuum drying control system;</a:t>
            </a:r>
            <a:endParaRPr lang="zh-CN" altLang="en-US" sz="900" dirty="0">
              <a:solidFill>
                <a:srgbClr val="0070C0"/>
              </a:solidFill>
              <a:latin typeface="微软雅黑" pitchFamily="34" charset="-122"/>
              <a:ea typeface="微软雅黑" pitchFamily="34" charset="-122"/>
              <a:sym typeface="Arial" pitchFamily="34" charset="0"/>
            </a:endParaRPr>
          </a:p>
          <a:p>
            <a:r>
              <a:rPr lang="en-US" altLang="zh-CN" sz="900" dirty="0">
                <a:solidFill>
                  <a:srgbClr val="0070C0"/>
                </a:solidFill>
                <a:latin typeface="微软雅黑" pitchFamily="34" charset="-122"/>
                <a:ea typeface="微软雅黑" pitchFamily="34" charset="-122"/>
                <a:sym typeface="Arial" pitchFamily="34" charset="0"/>
              </a:rPr>
              <a:t>2. Adopt new drying process and monitoring technology;</a:t>
            </a:r>
            <a:endParaRPr lang="zh-CN" altLang="en-US" sz="900" dirty="0">
              <a:solidFill>
                <a:srgbClr val="0070C0"/>
              </a:solidFill>
              <a:latin typeface="微软雅黑" pitchFamily="34" charset="-122"/>
              <a:ea typeface="微软雅黑" pitchFamily="34" charset="-122"/>
              <a:sym typeface="Arial" pitchFamily="34" charset="0"/>
            </a:endParaRPr>
          </a:p>
        </p:txBody>
      </p:sp>
      <p:sp>
        <p:nvSpPr>
          <p:cNvPr id="29" name="TextBox 14">
            <a:extLst>
              <a:ext uri="{FF2B5EF4-FFF2-40B4-BE49-F238E27FC236}">
                <a16:creationId xmlns:a16="http://schemas.microsoft.com/office/drawing/2014/main" id="{D8B5144C-9033-4C69-BB44-36E93C854AE8}"/>
              </a:ext>
            </a:extLst>
          </p:cNvPr>
          <p:cNvSpPr>
            <a:spLocks noChangeArrowheads="1"/>
          </p:cNvSpPr>
          <p:nvPr/>
        </p:nvSpPr>
        <p:spPr bwMode="auto">
          <a:xfrm>
            <a:off x="6297568" y="2339944"/>
            <a:ext cx="805089" cy="734047"/>
          </a:xfrm>
          <a:prstGeom prst="rect">
            <a:avLst/>
          </a:prstGeom>
          <a:noFill/>
          <a:ln w="9525">
            <a:noFill/>
            <a:miter lim="800000"/>
            <a:headEnd/>
            <a:tailEnd/>
          </a:ln>
        </p:spPr>
        <p:txBody>
          <a:bodyPr wrap="square" lIns="68580" tIns="34290" rIns="68580" bIns="34290">
            <a:spAutoFit/>
          </a:bodyPr>
          <a:lstStyle/>
          <a:p>
            <a:r>
              <a:rPr lang="en-US" altLang="zh-CN" sz="900" dirty="0">
                <a:solidFill>
                  <a:srgbClr val="0070C0"/>
                </a:solidFill>
                <a:latin typeface="微软雅黑" pitchFamily="34" charset="-122"/>
                <a:ea typeface="微软雅黑" pitchFamily="34" charset="-122"/>
                <a:sym typeface="Arial" pitchFamily="34" charset="0"/>
              </a:rPr>
              <a:t>Capacitor electromagnetic unit assembly </a:t>
            </a:r>
            <a:r>
              <a:rPr lang="en-US" altLang="zh-CN" sz="900" dirty="0" err="1">
                <a:solidFill>
                  <a:srgbClr val="0070C0"/>
                </a:solidFill>
                <a:latin typeface="微软雅黑" pitchFamily="34" charset="-122"/>
                <a:ea typeface="微软雅黑" pitchFamily="34" charset="-122"/>
                <a:sym typeface="Arial" pitchFamily="34" charset="0"/>
              </a:rPr>
              <a:t>assembly</a:t>
            </a:r>
            <a:r>
              <a:rPr lang="en-US" altLang="zh-CN" sz="900" dirty="0">
                <a:solidFill>
                  <a:srgbClr val="0070C0"/>
                </a:solidFill>
                <a:latin typeface="微软雅黑" pitchFamily="34" charset="-122"/>
                <a:ea typeface="微软雅黑" pitchFamily="34" charset="-122"/>
                <a:sym typeface="Arial" pitchFamily="34" charset="0"/>
              </a:rPr>
              <a:t> line;</a:t>
            </a:r>
            <a:endParaRPr lang="zh-CN" altLang="en-US" sz="900" dirty="0">
              <a:solidFill>
                <a:srgbClr val="0070C0"/>
              </a:solidFill>
              <a:latin typeface="微软雅黑" pitchFamily="34" charset="-122"/>
              <a:ea typeface="微软雅黑" pitchFamily="34" charset="-122"/>
              <a:sym typeface="Arial" pitchFamily="34" charset="0"/>
            </a:endParaRPr>
          </a:p>
        </p:txBody>
      </p:sp>
      <p:sp>
        <p:nvSpPr>
          <p:cNvPr id="30" name="TextBox 14">
            <a:extLst>
              <a:ext uri="{FF2B5EF4-FFF2-40B4-BE49-F238E27FC236}">
                <a16:creationId xmlns:a16="http://schemas.microsoft.com/office/drawing/2014/main" id="{C026A229-FF4E-4950-9742-EBDB7AF43263}"/>
              </a:ext>
            </a:extLst>
          </p:cNvPr>
          <p:cNvSpPr>
            <a:spLocks noChangeArrowheads="1"/>
          </p:cNvSpPr>
          <p:nvPr/>
        </p:nvSpPr>
        <p:spPr bwMode="auto">
          <a:xfrm>
            <a:off x="3688054" y="2463165"/>
            <a:ext cx="1178573" cy="734047"/>
          </a:xfrm>
          <a:prstGeom prst="rect">
            <a:avLst/>
          </a:prstGeom>
          <a:noFill/>
          <a:ln w="9525">
            <a:noFill/>
            <a:miter lim="800000"/>
            <a:headEnd/>
            <a:tailEnd/>
          </a:ln>
        </p:spPr>
        <p:txBody>
          <a:bodyPr wrap="square" lIns="68580" tIns="34290" rIns="68580" bIns="34290">
            <a:spAutoFit/>
          </a:bodyPr>
          <a:lstStyle/>
          <a:p>
            <a:r>
              <a:rPr lang="en-US" altLang="zh-CN" sz="900" dirty="0">
                <a:solidFill>
                  <a:srgbClr val="0070C0"/>
                </a:solidFill>
                <a:latin typeface="微软雅黑" pitchFamily="34" charset="-122"/>
                <a:ea typeface="微软雅黑" pitchFamily="34" charset="-122"/>
                <a:sym typeface="Arial" pitchFamily="34" charset="0"/>
              </a:rPr>
              <a:t>1.  Test power roller line;</a:t>
            </a:r>
          </a:p>
          <a:p>
            <a:r>
              <a:rPr lang="en-US" altLang="zh-CN" sz="900" dirty="0">
                <a:solidFill>
                  <a:srgbClr val="0070C0"/>
                </a:solidFill>
                <a:latin typeface="微软雅黑" pitchFamily="34" charset="-122"/>
                <a:ea typeface="微软雅黑" pitchFamily="34" charset="-122"/>
                <a:sym typeface="Arial" pitchFamily="34" charset="0"/>
              </a:rPr>
              <a:t>2. The test product is automatically circulated to provide efficiency.</a:t>
            </a:r>
            <a:endParaRPr lang="zh-CN" altLang="en-US" sz="900" dirty="0">
              <a:solidFill>
                <a:srgbClr val="0070C0"/>
              </a:solidFill>
              <a:latin typeface="微软雅黑" pitchFamily="34" charset="-122"/>
              <a:ea typeface="微软雅黑" pitchFamily="34" charset="-122"/>
              <a:sym typeface="Arial" pitchFamily="34" charset="0"/>
            </a:endParaRPr>
          </a:p>
        </p:txBody>
      </p:sp>
      <p:sp>
        <p:nvSpPr>
          <p:cNvPr id="31" name="燕尾形 71">
            <a:extLst>
              <a:ext uri="{FF2B5EF4-FFF2-40B4-BE49-F238E27FC236}">
                <a16:creationId xmlns:a16="http://schemas.microsoft.com/office/drawing/2014/main" id="{10D9D74C-2858-491C-8CB8-9F7F58BC79AE}"/>
              </a:ext>
            </a:extLst>
          </p:cNvPr>
          <p:cNvSpPr/>
          <p:nvPr/>
        </p:nvSpPr>
        <p:spPr>
          <a:xfrm rot="10800000">
            <a:off x="2499622" y="2570587"/>
            <a:ext cx="267278" cy="237516"/>
          </a:xfrm>
          <a:prstGeom prst="chevron">
            <a:avLst/>
          </a:prstGeom>
          <a:solidFill>
            <a:srgbClr val="5B9BD5"/>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32" name="TextBox 14">
            <a:extLst>
              <a:ext uri="{FF2B5EF4-FFF2-40B4-BE49-F238E27FC236}">
                <a16:creationId xmlns:a16="http://schemas.microsoft.com/office/drawing/2014/main" id="{F33EC61D-4215-4591-9393-24DDC6F15581}"/>
              </a:ext>
            </a:extLst>
          </p:cNvPr>
          <p:cNvSpPr>
            <a:spLocks noChangeArrowheads="1"/>
          </p:cNvSpPr>
          <p:nvPr/>
        </p:nvSpPr>
        <p:spPr bwMode="auto">
          <a:xfrm>
            <a:off x="1713491" y="2466164"/>
            <a:ext cx="827145" cy="734047"/>
          </a:xfrm>
          <a:prstGeom prst="rect">
            <a:avLst/>
          </a:prstGeom>
          <a:noFill/>
          <a:ln w="9525">
            <a:noFill/>
            <a:miter lim="800000"/>
            <a:headEnd/>
            <a:tailEnd/>
          </a:ln>
        </p:spPr>
        <p:txBody>
          <a:bodyPr wrap="square" lIns="68580" tIns="34290" rIns="68580" bIns="34290">
            <a:spAutoFit/>
          </a:bodyPr>
          <a:lstStyle/>
          <a:p>
            <a:r>
              <a:rPr lang="en-US" altLang="zh-CN" sz="900" dirty="0">
                <a:solidFill>
                  <a:srgbClr val="0070C0"/>
                </a:solidFill>
                <a:latin typeface="微软雅黑" pitchFamily="34" charset="-122"/>
                <a:ea typeface="微软雅黑" pitchFamily="34" charset="-122"/>
                <a:sym typeface="Arial" pitchFamily="34" charset="0"/>
              </a:rPr>
              <a:t>After the product is assembled, the whole package is packaged.</a:t>
            </a:r>
            <a:endParaRPr lang="zh-CN" altLang="en-US" sz="900" dirty="0">
              <a:solidFill>
                <a:srgbClr val="0070C0"/>
              </a:solidFill>
              <a:latin typeface="微软雅黑" pitchFamily="34" charset="-122"/>
              <a:ea typeface="微软雅黑" pitchFamily="34" charset="-122"/>
              <a:sym typeface="Arial" pitchFamily="34" charset="0"/>
            </a:endParaRPr>
          </a:p>
        </p:txBody>
      </p:sp>
      <p:sp>
        <p:nvSpPr>
          <p:cNvPr id="33" name="TextBox 14">
            <a:extLst>
              <a:ext uri="{FF2B5EF4-FFF2-40B4-BE49-F238E27FC236}">
                <a16:creationId xmlns:a16="http://schemas.microsoft.com/office/drawing/2014/main" id="{91963958-24E5-4ECF-80BC-4E20416BC6AB}"/>
              </a:ext>
            </a:extLst>
          </p:cNvPr>
          <p:cNvSpPr>
            <a:spLocks noChangeArrowheads="1"/>
          </p:cNvSpPr>
          <p:nvPr/>
        </p:nvSpPr>
        <p:spPr bwMode="auto">
          <a:xfrm>
            <a:off x="1369508" y="3528211"/>
            <a:ext cx="899321" cy="1177245"/>
          </a:xfrm>
          <a:prstGeom prst="rect">
            <a:avLst/>
          </a:prstGeom>
          <a:noFill/>
          <a:ln w="9525">
            <a:noFill/>
            <a:miter lim="800000"/>
            <a:headEnd/>
            <a:tailEnd/>
          </a:ln>
        </p:spPr>
        <p:txBody>
          <a:bodyPr wrap="square" lIns="68580" tIns="34290" rIns="68580" bIns="34290">
            <a:spAutoFit/>
          </a:bodyPr>
          <a:lstStyle/>
          <a:p>
            <a:r>
              <a:rPr lang="en-US" altLang="zh-CN" sz="900" dirty="0">
                <a:solidFill>
                  <a:srgbClr val="0070C0"/>
                </a:solidFill>
                <a:latin typeface="微软雅黑" pitchFamily="34" charset="-122"/>
                <a:ea typeface="微软雅黑" pitchFamily="34" charset="-122"/>
                <a:sym typeface="Arial" pitchFamily="34" charset="0"/>
              </a:rPr>
              <a:t>1. The coil is wound by a 9-axis automatic winding machine;</a:t>
            </a:r>
            <a:endParaRPr lang="zh-CN" altLang="en-US" sz="900" dirty="0">
              <a:solidFill>
                <a:srgbClr val="0070C0"/>
              </a:solidFill>
              <a:latin typeface="微软雅黑" pitchFamily="34" charset="-122"/>
              <a:ea typeface="微软雅黑" pitchFamily="34" charset="-122"/>
              <a:sym typeface="Arial" pitchFamily="34" charset="0"/>
            </a:endParaRPr>
          </a:p>
          <a:p>
            <a:r>
              <a:rPr lang="en-US" altLang="zh-CN" sz="900" dirty="0">
                <a:solidFill>
                  <a:srgbClr val="0070C0"/>
                </a:solidFill>
                <a:latin typeface="微软雅黑" pitchFamily="34" charset="-122"/>
                <a:ea typeface="微软雅黑" pitchFamily="34" charset="-122"/>
                <a:sym typeface="Arial" pitchFamily="34" charset="0"/>
              </a:rPr>
              <a:t>2. Real-time monitoring of enameled wire weight;</a:t>
            </a:r>
            <a:endParaRPr lang="zh-CN" altLang="en-US" sz="900" dirty="0">
              <a:solidFill>
                <a:srgbClr val="0070C0"/>
              </a:solidFill>
              <a:latin typeface="微软雅黑" pitchFamily="34" charset="-122"/>
              <a:ea typeface="微软雅黑" pitchFamily="34" charset="-122"/>
              <a:sym typeface="Arial" pitchFamily="34" charset="0"/>
            </a:endParaRPr>
          </a:p>
        </p:txBody>
      </p:sp>
      <p:pic>
        <p:nvPicPr>
          <p:cNvPr id="34" name="Picture 2" descr="C:\Users\qiutangbiao\Desktop\0711_1.jpg">
            <a:extLst>
              <a:ext uri="{FF2B5EF4-FFF2-40B4-BE49-F238E27FC236}">
                <a16:creationId xmlns:a16="http://schemas.microsoft.com/office/drawing/2014/main" id="{15B22F77-1CE5-45A0-9898-D557980B3921}"/>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475959" y="4140080"/>
            <a:ext cx="1073977" cy="80548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14">
            <a:extLst>
              <a:ext uri="{FF2B5EF4-FFF2-40B4-BE49-F238E27FC236}">
                <a16:creationId xmlns:a16="http://schemas.microsoft.com/office/drawing/2014/main" id="{E673E39A-485F-4FF1-A4DE-C777B8561AEC}"/>
              </a:ext>
            </a:extLst>
          </p:cNvPr>
          <p:cNvSpPr>
            <a:spLocks noChangeArrowheads="1"/>
          </p:cNvSpPr>
          <p:nvPr/>
        </p:nvSpPr>
        <p:spPr bwMode="auto">
          <a:xfrm>
            <a:off x="3529917" y="3342435"/>
            <a:ext cx="944826" cy="1454244"/>
          </a:xfrm>
          <a:prstGeom prst="rect">
            <a:avLst/>
          </a:prstGeom>
          <a:noFill/>
          <a:ln w="9525">
            <a:noFill/>
            <a:miter lim="800000"/>
            <a:headEnd/>
            <a:tailEnd/>
          </a:ln>
        </p:spPr>
        <p:txBody>
          <a:bodyPr wrap="square" lIns="68580" tIns="34290" rIns="68580" bIns="34290">
            <a:spAutoFit/>
          </a:bodyPr>
          <a:lstStyle/>
          <a:p>
            <a:pPr>
              <a:lnSpc>
                <a:spcPct val="100000"/>
              </a:lnSpc>
            </a:pPr>
            <a:r>
              <a:rPr lang="en-US" altLang="zh-CN" sz="900" dirty="0">
                <a:solidFill>
                  <a:srgbClr val="0070C0"/>
                </a:solidFill>
                <a:latin typeface="微软雅黑" pitchFamily="34" charset="-122"/>
                <a:ea typeface="微软雅黑" pitchFamily="34" charset="-122"/>
                <a:cs typeface="+mn-cs"/>
                <a:sym typeface="Arial" pitchFamily="34" charset="0"/>
              </a:rPr>
              <a:t>1. The coil core is outsourced by spot welding and is more reliable;</a:t>
            </a:r>
            <a:endParaRPr lang="zh-CN" altLang="en-US" sz="900" dirty="0">
              <a:solidFill>
                <a:srgbClr val="0070C0"/>
              </a:solidFill>
              <a:latin typeface="微软雅黑" pitchFamily="34" charset="-122"/>
              <a:ea typeface="微软雅黑" pitchFamily="34" charset="-122"/>
              <a:cs typeface="+mn-cs"/>
              <a:sym typeface="Arial" pitchFamily="34" charset="0"/>
            </a:endParaRPr>
          </a:p>
          <a:p>
            <a:pPr>
              <a:lnSpc>
                <a:spcPct val="100000"/>
              </a:lnSpc>
            </a:pPr>
            <a:r>
              <a:rPr lang="en-US" altLang="zh-CN" sz="900" dirty="0">
                <a:solidFill>
                  <a:srgbClr val="0070C0"/>
                </a:solidFill>
                <a:latin typeface="微软雅黑" pitchFamily="34" charset="-122"/>
                <a:ea typeface="微软雅黑" pitchFamily="34" charset="-122"/>
                <a:cs typeface="+mn-cs"/>
                <a:sym typeface="Arial" pitchFamily="34" charset="0"/>
              </a:rPr>
              <a:t>2.Electromagnetic unit assembly roller line;</a:t>
            </a:r>
            <a:endParaRPr lang="zh-CN" altLang="en-US" sz="900" dirty="0">
              <a:solidFill>
                <a:srgbClr val="0070C0"/>
              </a:solidFill>
              <a:latin typeface="微软雅黑" pitchFamily="34" charset="-122"/>
              <a:ea typeface="微软雅黑" pitchFamily="34" charset="-122"/>
              <a:cs typeface="+mn-cs"/>
              <a:sym typeface="Arial" pitchFamily="34" charset="0"/>
            </a:endParaRPr>
          </a:p>
        </p:txBody>
      </p:sp>
      <p:sp>
        <p:nvSpPr>
          <p:cNvPr id="36" name="TextBox 14">
            <a:extLst>
              <a:ext uri="{FF2B5EF4-FFF2-40B4-BE49-F238E27FC236}">
                <a16:creationId xmlns:a16="http://schemas.microsoft.com/office/drawing/2014/main" id="{DB634261-3C4E-4E09-AF19-E7BFB86F7A28}"/>
              </a:ext>
            </a:extLst>
          </p:cNvPr>
          <p:cNvSpPr>
            <a:spLocks noChangeArrowheads="1"/>
          </p:cNvSpPr>
          <p:nvPr/>
        </p:nvSpPr>
        <p:spPr bwMode="auto">
          <a:xfrm>
            <a:off x="5781567" y="3520038"/>
            <a:ext cx="944827" cy="1177245"/>
          </a:xfrm>
          <a:prstGeom prst="rect">
            <a:avLst/>
          </a:prstGeom>
          <a:noFill/>
          <a:ln w="9525">
            <a:noFill/>
            <a:miter lim="800000"/>
            <a:headEnd/>
            <a:tailEnd/>
          </a:ln>
        </p:spPr>
        <p:txBody>
          <a:bodyPr wrap="square" lIns="68580" tIns="34290" rIns="68580" bIns="34290">
            <a:spAutoFit/>
          </a:bodyPr>
          <a:lstStyle>
            <a:defPPr>
              <a:defRPr lang="zh-CN"/>
            </a:defPPr>
            <a:lvl1pPr algn="l" rtl="0" fontAlgn="base">
              <a:spcBef>
                <a:spcPct val="0"/>
              </a:spcBef>
              <a:spcAft>
                <a:spcPct val="0"/>
              </a:spcAft>
              <a:defRPr kern="1200">
                <a:solidFill>
                  <a:schemeClr val="tx1"/>
                </a:solidFill>
                <a:latin typeface="Arial" pitchFamily="34" charset="0"/>
                <a:ea typeface="等线" pitchFamily="2" charset="-122"/>
                <a:cs typeface="+mn-cs"/>
              </a:defRPr>
            </a:lvl1pPr>
            <a:lvl2pPr marL="457200" algn="l" rtl="0" fontAlgn="base">
              <a:spcBef>
                <a:spcPct val="0"/>
              </a:spcBef>
              <a:spcAft>
                <a:spcPct val="0"/>
              </a:spcAft>
              <a:defRPr kern="1200">
                <a:solidFill>
                  <a:schemeClr val="tx1"/>
                </a:solidFill>
                <a:latin typeface="Arial" pitchFamily="34" charset="0"/>
                <a:ea typeface="等线" pitchFamily="2" charset="-122"/>
                <a:cs typeface="+mn-cs"/>
              </a:defRPr>
            </a:lvl2pPr>
            <a:lvl3pPr marL="914400" algn="l" rtl="0" fontAlgn="base">
              <a:spcBef>
                <a:spcPct val="0"/>
              </a:spcBef>
              <a:spcAft>
                <a:spcPct val="0"/>
              </a:spcAft>
              <a:defRPr kern="1200">
                <a:solidFill>
                  <a:schemeClr val="tx1"/>
                </a:solidFill>
                <a:latin typeface="Arial" pitchFamily="34" charset="0"/>
                <a:ea typeface="等线" pitchFamily="2" charset="-122"/>
                <a:cs typeface="+mn-cs"/>
              </a:defRPr>
            </a:lvl3pPr>
            <a:lvl4pPr marL="1371600" algn="l" rtl="0" fontAlgn="base">
              <a:spcBef>
                <a:spcPct val="0"/>
              </a:spcBef>
              <a:spcAft>
                <a:spcPct val="0"/>
              </a:spcAft>
              <a:defRPr kern="1200">
                <a:solidFill>
                  <a:schemeClr val="tx1"/>
                </a:solidFill>
                <a:latin typeface="Arial" pitchFamily="34" charset="0"/>
                <a:ea typeface="等线" pitchFamily="2" charset="-122"/>
                <a:cs typeface="+mn-cs"/>
              </a:defRPr>
            </a:lvl4pPr>
            <a:lvl5pPr marL="1828800" algn="l" rtl="0" fontAlgn="base">
              <a:spcBef>
                <a:spcPct val="0"/>
              </a:spcBef>
              <a:spcAft>
                <a:spcPct val="0"/>
              </a:spcAft>
              <a:defRPr kern="1200">
                <a:solidFill>
                  <a:schemeClr val="tx1"/>
                </a:solidFill>
                <a:latin typeface="Arial" pitchFamily="34" charset="0"/>
                <a:ea typeface="等线" pitchFamily="2" charset="-122"/>
                <a:cs typeface="+mn-cs"/>
              </a:defRPr>
            </a:lvl5pPr>
            <a:lvl6pPr marL="2286000" algn="l" defTabSz="914400" rtl="0" eaLnBrk="1" latinLnBrk="0" hangingPunct="1">
              <a:defRPr kern="1200">
                <a:solidFill>
                  <a:schemeClr val="tx1"/>
                </a:solidFill>
                <a:latin typeface="Arial" pitchFamily="34" charset="0"/>
                <a:ea typeface="等线" pitchFamily="2" charset="-122"/>
                <a:cs typeface="+mn-cs"/>
              </a:defRPr>
            </a:lvl6pPr>
            <a:lvl7pPr marL="2743200" algn="l" defTabSz="914400" rtl="0" eaLnBrk="1" latinLnBrk="0" hangingPunct="1">
              <a:defRPr kern="1200">
                <a:solidFill>
                  <a:schemeClr val="tx1"/>
                </a:solidFill>
                <a:latin typeface="Arial" pitchFamily="34" charset="0"/>
                <a:ea typeface="等线" pitchFamily="2" charset="-122"/>
                <a:cs typeface="+mn-cs"/>
              </a:defRPr>
            </a:lvl7pPr>
            <a:lvl8pPr marL="3200400" algn="l" defTabSz="914400" rtl="0" eaLnBrk="1" latinLnBrk="0" hangingPunct="1">
              <a:defRPr kern="1200">
                <a:solidFill>
                  <a:schemeClr val="tx1"/>
                </a:solidFill>
                <a:latin typeface="Arial" pitchFamily="34" charset="0"/>
                <a:ea typeface="等线" pitchFamily="2" charset="-122"/>
                <a:cs typeface="+mn-cs"/>
              </a:defRPr>
            </a:lvl8pPr>
            <a:lvl9pPr marL="3657600" algn="l" defTabSz="914400" rtl="0" eaLnBrk="1" latinLnBrk="0" hangingPunct="1">
              <a:defRPr kern="1200">
                <a:solidFill>
                  <a:schemeClr val="tx1"/>
                </a:solidFill>
                <a:latin typeface="Arial" pitchFamily="34" charset="0"/>
                <a:ea typeface="等线" pitchFamily="2" charset="-122"/>
                <a:cs typeface="+mn-cs"/>
              </a:defRPr>
            </a:lvl9pPr>
          </a:lstStyle>
          <a:p>
            <a:r>
              <a:rPr lang="en-US" altLang="zh-CN" sz="900" dirty="0">
                <a:solidFill>
                  <a:srgbClr val="0070C0"/>
                </a:solidFill>
                <a:latin typeface="微软雅黑" pitchFamily="34" charset="-122"/>
                <a:ea typeface="微软雅黑" pitchFamily="34" charset="-122"/>
                <a:sym typeface="Arial" pitchFamily="34" charset="0"/>
              </a:rPr>
              <a:t>1.Electromagnetic unit automatic oil filling line;</a:t>
            </a:r>
          </a:p>
          <a:p>
            <a:r>
              <a:rPr lang="en-US" altLang="zh-CN" sz="900" dirty="0">
                <a:solidFill>
                  <a:srgbClr val="0070C0"/>
                </a:solidFill>
                <a:latin typeface="微软雅黑" pitchFamily="34" charset="-122"/>
                <a:ea typeface="微软雅黑" pitchFamily="34" charset="-122"/>
                <a:sym typeface="Arial" pitchFamily="34" charset="0"/>
              </a:rPr>
              <a:t>2. The electromagnetic unit is placed on the drum line;</a:t>
            </a:r>
          </a:p>
          <a:p>
            <a:r>
              <a:rPr lang="en-US" altLang="zh-CN" sz="900" dirty="0">
                <a:solidFill>
                  <a:srgbClr val="0070C0"/>
                </a:solidFill>
                <a:latin typeface="微软雅黑" pitchFamily="34" charset="-122"/>
                <a:ea typeface="微软雅黑" pitchFamily="34" charset="-122"/>
                <a:sym typeface="Arial" pitchFamily="34" charset="0"/>
              </a:rPr>
              <a:t> </a:t>
            </a:r>
            <a:endParaRPr lang="zh-CN" altLang="en-US" sz="900" dirty="0">
              <a:solidFill>
                <a:srgbClr val="0070C0"/>
              </a:solidFill>
              <a:latin typeface="微软雅黑" pitchFamily="34" charset="-122"/>
              <a:ea typeface="微软雅黑" pitchFamily="34" charset="-122"/>
              <a:sym typeface="Arial" pitchFamily="34" charset="0"/>
            </a:endParaRPr>
          </a:p>
        </p:txBody>
      </p:sp>
      <p:sp>
        <p:nvSpPr>
          <p:cNvPr id="37" name="TextBox 14">
            <a:extLst>
              <a:ext uri="{FF2B5EF4-FFF2-40B4-BE49-F238E27FC236}">
                <a16:creationId xmlns:a16="http://schemas.microsoft.com/office/drawing/2014/main" id="{46943667-A498-4E8F-8672-338E2AA42B95}"/>
              </a:ext>
            </a:extLst>
          </p:cNvPr>
          <p:cNvSpPr>
            <a:spLocks noChangeArrowheads="1"/>
          </p:cNvSpPr>
          <p:nvPr/>
        </p:nvSpPr>
        <p:spPr bwMode="auto">
          <a:xfrm>
            <a:off x="8154838" y="3521227"/>
            <a:ext cx="982668" cy="1315745"/>
          </a:xfrm>
          <a:prstGeom prst="rect">
            <a:avLst/>
          </a:prstGeom>
          <a:noFill/>
          <a:ln w="9525">
            <a:noFill/>
            <a:miter lim="800000"/>
            <a:headEnd/>
            <a:tailEnd/>
          </a:ln>
        </p:spPr>
        <p:txBody>
          <a:bodyPr wrap="square" lIns="68580" tIns="34290" rIns="68580" bIns="34290">
            <a:spAutoFit/>
          </a:bodyPr>
          <a:lstStyle/>
          <a:p>
            <a:pPr>
              <a:lnSpc>
                <a:spcPct val="100000"/>
              </a:lnSpc>
            </a:pPr>
            <a:r>
              <a:rPr lang="en-US" altLang="zh-CN" sz="900" dirty="0">
                <a:solidFill>
                  <a:srgbClr val="0070C0"/>
                </a:solidFill>
                <a:latin typeface="微软雅黑" pitchFamily="34" charset="-122"/>
                <a:ea typeface="微软雅黑" pitchFamily="34" charset="-122"/>
                <a:cs typeface="+mn-cs"/>
                <a:sym typeface="Arial" pitchFamily="34" charset="0"/>
              </a:rPr>
              <a:t>1.Electromagnetic unit front sleeve test station;</a:t>
            </a:r>
          </a:p>
          <a:p>
            <a:pPr>
              <a:lnSpc>
                <a:spcPct val="100000"/>
              </a:lnSpc>
            </a:pPr>
            <a:r>
              <a:rPr lang="en-US" altLang="zh-CN" sz="900" dirty="0">
                <a:solidFill>
                  <a:srgbClr val="0070C0"/>
                </a:solidFill>
                <a:latin typeface="微软雅黑" pitchFamily="34" charset="-122"/>
                <a:ea typeface="微软雅黑" pitchFamily="34" charset="-122"/>
                <a:cs typeface="+mn-cs"/>
                <a:sym typeface="Arial" pitchFamily="34" charset="0"/>
              </a:rPr>
              <a:t>2. Ensure product production and test efficiency;</a:t>
            </a:r>
          </a:p>
          <a:p>
            <a:pPr>
              <a:lnSpc>
                <a:spcPct val="100000"/>
              </a:lnSpc>
            </a:pPr>
            <a:endParaRPr lang="zh-CN" altLang="en-US" sz="900" dirty="0">
              <a:solidFill>
                <a:srgbClr val="0070C0"/>
              </a:solidFill>
              <a:latin typeface="微软雅黑" pitchFamily="34" charset="-122"/>
              <a:ea typeface="微软雅黑" pitchFamily="34" charset="-122"/>
              <a:cs typeface="+mn-cs"/>
              <a:sym typeface="Arial" pitchFamily="34" charset="0"/>
            </a:endParaRPr>
          </a:p>
        </p:txBody>
      </p:sp>
    </p:spTree>
    <p:extLst>
      <p:ext uri="{BB962C8B-B14F-4D97-AF65-F5344CB8AC3E}">
        <p14:creationId xmlns:p14="http://schemas.microsoft.com/office/powerpoint/2010/main" val="523140154"/>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860424" y="-11430"/>
            <a:ext cx="7600008" cy="435825"/>
          </a:xfrm>
        </p:spPr>
        <p:txBody>
          <a:bodyPr wrap="square"/>
          <a:lstStyle/>
          <a:p>
            <a:r>
              <a:rPr lang="en-US" sz="1600" dirty="0"/>
              <a:t>Industrial automation level: capacitor unit automatic packaging</a:t>
            </a:r>
          </a:p>
        </p:txBody>
      </p:sp>
      <p:sp>
        <p:nvSpPr>
          <p:cNvPr id="5" name="灯片编号占位符 1"/>
          <p:cNvSpPr>
            <a:spLocks noGrp="1"/>
          </p:cNvSpPr>
          <p:nvPr>
            <p:ph type="sldNum" sz="quarter" idx="10"/>
          </p:nvPr>
        </p:nvSpPr>
        <p:spPr>
          <a:xfrm>
            <a:off x="4426898" y="4812665"/>
            <a:ext cx="450850" cy="286385"/>
          </a:xfrm>
        </p:spPr>
        <p:txBody>
          <a:bodyPr/>
          <a:lstStyle/>
          <a:p>
            <a:pPr>
              <a:defRPr/>
            </a:pPr>
            <a:fld id="{4458D7BB-C5F0-C74A-897E-AD5E99CA2DB6}" type="slidenum">
              <a:rPr lang="en-US" smtClean="0"/>
              <a:pPr>
                <a:defRPr/>
              </a:pPr>
              <a:t>19</a:t>
            </a:fld>
            <a:endParaRPr lang="en-US" dirty="0"/>
          </a:p>
        </p:txBody>
      </p:sp>
      <p:grpSp>
        <p:nvGrpSpPr>
          <p:cNvPr id="11" name="组合 10">
            <a:extLst>
              <a:ext uri="{FF2B5EF4-FFF2-40B4-BE49-F238E27FC236}">
                <a16:creationId xmlns:a16="http://schemas.microsoft.com/office/drawing/2014/main" id="{CA8A08B9-13BF-4601-B221-C1403309B970}"/>
              </a:ext>
            </a:extLst>
          </p:cNvPr>
          <p:cNvGrpSpPr/>
          <p:nvPr/>
        </p:nvGrpSpPr>
        <p:grpSpPr>
          <a:xfrm>
            <a:off x="107505" y="483518"/>
            <a:ext cx="4176463" cy="2736304"/>
            <a:chOff x="101413" y="1356982"/>
            <a:chExt cx="5707551" cy="3810390"/>
          </a:xfrm>
        </p:grpSpPr>
        <p:pic>
          <p:nvPicPr>
            <p:cNvPr id="12" name="Picture 2" descr="E:\F-03-培训资料\S-08-宣讲资料\运维检修类\1555545855.jpg">
              <a:extLst>
                <a:ext uri="{FF2B5EF4-FFF2-40B4-BE49-F238E27FC236}">
                  <a16:creationId xmlns:a16="http://schemas.microsoft.com/office/drawing/2014/main" id="{51DE5212-F9D5-4260-82BC-A655D087729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413" y="1356982"/>
              <a:ext cx="5707551" cy="3240000"/>
            </a:xfrm>
            <a:prstGeom prst="rect">
              <a:avLst/>
            </a:prstGeom>
            <a:ln>
              <a:noFill/>
            </a:ln>
            <a:effectLst>
              <a:softEdge rad="112500"/>
            </a:effectLst>
          </p:spPr>
        </p:pic>
        <p:sp>
          <p:nvSpPr>
            <p:cNvPr id="13" name="TextBox 14">
              <a:extLst>
                <a:ext uri="{FF2B5EF4-FFF2-40B4-BE49-F238E27FC236}">
                  <a16:creationId xmlns:a16="http://schemas.microsoft.com/office/drawing/2014/main" id="{8B423E1A-0C18-4939-8CBA-1A2A92EDDF4F}"/>
                </a:ext>
              </a:extLst>
            </p:cNvPr>
            <p:cNvSpPr>
              <a:spLocks noChangeArrowheads="1"/>
            </p:cNvSpPr>
            <p:nvPr/>
          </p:nvSpPr>
          <p:spPr bwMode="auto">
            <a:xfrm>
              <a:off x="139120" y="4521567"/>
              <a:ext cx="5574865" cy="645805"/>
            </a:xfrm>
            <a:prstGeom prst="rect">
              <a:avLst/>
            </a:prstGeom>
            <a:gradFill rotWithShape="1">
              <a:gsLst>
                <a:gs pos="0">
                  <a:srgbClr val="85A8AB"/>
                </a:gs>
                <a:gs pos="79999">
                  <a:srgbClr val="AEDCE0"/>
                </a:gs>
                <a:gs pos="100000">
                  <a:srgbClr val="AEDEE2"/>
                </a:gs>
              </a:gsLst>
              <a:lin ang="5400000" scaled="1"/>
            </a:gradFill>
            <a:ln w="9525">
              <a:noFill/>
              <a:miter lim="800000"/>
              <a:headEnd/>
              <a:tailEnd/>
            </a:ln>
          </p:spPr>
          <p:txBody>
            <a:bodyPr wrap="square">
              <a:spAutoFit/>
            </a:bodyPr>
            <a:lstStyle/>
            <a:p>
              <a:pPr>
                <a:lnSpc>
                  <a:spcPct val="100000"/>
                </a:lnSpc>
              </a:pPr>
              <a:r>
                <a:rPr lang="en-US" altLang="zh-CN" sz="1200" b="1" dirty="0">
                  <a:solidFill>
                    <a:prstClr val="black"/>
                  </a:solidFill>
                  <a:latin typeface="微软雅黑" pitchFamily="34" charset="-122"/>
                  <a:ea typeface="微软雅黑" pitchFamily="34" charset="-122"/>
                  <a:cs typeface="Arial" pitchFamily="34" charset="0"/>
                </a:rPr>
                <a:t>Imported membrane paper composite capacitor unit automatic winding machine</a:t>
              </a:r>
              <a:endParaRPr lang="zh-CN" altLang="en-US" sz="1200" b="1" dirty="0">
                <a:solidFill>
                  <a:prstClr val="black"/>
                </a:solidFill>
                <a:latin typeface="微软雅黑" pitchFamily="34" charset="-122"/>
                <a:ea typeface="微软雅黑" pitchFamily="34" charset="-122"/>
                <a:cs typeface="Arial" pitchFamily="34" charset="0"/>
              </a:endParaRPr>
            </a:p>
          </p:txBody>
        </p:sp>
      </p:grpSp>
      <p:grpSp>
        <p:nvGrpSpPr>
          <p:cNvPr id="14" name="组合 13">
            <a:extLst>
              <a:ext uri="{FF2B5EF4-FFF2-40B4-BE49-F238E27FC236}">
                <a16:creationId xmlns:a16="http://schemas.microsoft.com/office/drawing/2014/main" id="{DD309249-CB04-4CB0-9C34-8579E3442F5A}"/>
              </a:ext>
            </a:extLst>
          </p:cNvPr>
          <p:cNvGrpSpPr/>
          <p:nvPr/>
        </p:nvGrpSpPr>
        <p:grpSpPr>
          <a:xfrm>
            <a:off x="4331296" y="483518"/>
            <a:ext cx="4561184" cy="2642921"/>
            <a:chOff x="6096000" y="1356982"/>
            <a:chExt cx="5848320" cy="3585694"/>
          </a:xfrm>
        </p:grpSpPr>
        <p:pic>
          <p:nvPicPr>
            <p:cNvPr id="15" name="图片 14" descr="IMG_5608.JPG">
              <a:extLst>
                <a:ext uri="{FF2B5EF4-FFF2-40B4-BE49-F238E27FC236}">
                  <a16:creationId xmlns:a16="http://schemas.microsoft.com/office/drawing/2014/main" id="{EE7BE5DA-47DB-4214-85C1-9328581E3A0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096000" y="1356982"/>
              <a:ext cx="5848320" cy="3240000"/>
            </a:xfrm>
            <a:prstGeom prst="rect">
              <a:avLst/>
            </a:prstGeom>
            <a:ln>
              <a:noFill/>
            </a:ln>
            <a:effectLst>
              <a:softEdge rad="112500"/>
            </a:effectLst>
          </p:spPr>
        </p:pic>
        <p:sp>
          <p:nvSpPr>
            <p:cNvPr id="16" name="TextBox 15">
              <a:extLst>
                <a:ext uri="{FF2B5EF4-FFF2-40B4-BE49-F238E27FC236}">
                  <a16:creationId xmlns:a16="http://schemas.microsoft.com/office/drawing/2014/main" id="{616623D4-5B07-4E6A-AAD1-B85BF56B6BF8}"/>
                </a:ext>
              </a:extLst>
            </p:cNvPr>
            <p:cNvSpPr>
              <a:spLocks noChangeArrowheads="1"/>
            </p:cNvSpPr>
            <p:nvPr/>
          </p:nvSpPr>
          <p:spPr bwMode="auto">
            <a:xfrm>
              <a:off x="6218580" y="4566867"/>
              <a:ext cx="5050179" cy="375809"/>
            </a:xfrm>
            <a:prstGeom prst="rect">
              <a:avLst/>
            </a:prstGeom>
            <a:gradFill rotWithShape="1">
              <a:gsLst>
                <a:gs pos="0">
                  <a:srgbClr val="85A8AB"/>
                </a:gs>
                <a:gs pos="79999">
                  <a:srgbClr val="AEDCE0"/>
                </a:gs>
                <a:gs pos="100000">
                  <a:srgbClr val="AEDEE2"/>
                </a:gs>
              </a:gsLst>
              <a:lin ang="5400000" scaled="1"/>
            </a:gradFill>
            <a:ln w="9525">
              <a:noFill/>
              <a:miter lim="800000"/>
              <a:headEnd/>
              <a:tailEnd/>
            </a:ln>
          </p:spPr>
          <p:txBody>
            <a:bodyPr wrap="square">
              <a:spAutoFit/>
            </a:bodyPr>
            <a:lstStyle/>
            <a:p>
              <a:pPr>
                <a:lnSpc>
                  <a:spcPct val="100000"/>
                </a:lnSpc>
              </a:pPr>
              <a:r>
                <a:rPr lang="en-US" altLang="zh-CN" sz="1200" b="1" dirty="0">
                  <a:solidFill>
                    <a:prstClr val="black"/>
                  </a:solidFill>
                  <a:latin typeface="微软雅黑" pitchFamily="34" charset="-122"/>
                  <a:ea typeface="微软雅黑" pitchFamily="34" charset="-122"/>
                  <a:cs typeface="Arial" pitchFamily="34" charset="0"/>
                </a:rPr>
                <a:t>Capacitor unit fully automatic packaging robot</a:t>
              </a:r>
              <a:endParaRPr lang="zh-CN" altLang="en-US" sz="1200" b="1" dirty="0">
                <a:solidFill>
                  <a:prstClr val="black"/>
                </a:solidFill>
                <a:latin typeface="微软雅黑" pitchFamily="34" charset="-122"/>
                <a:ea typeface="微软雅黑" pitchFamily="34" charset="-122"/>
                <a:cs typeface="Arial" pitchFamily="34" charset="0"/>
              </a:endParaRPr>
            </a:p>
          </p:txBody>
        </p:sp>
      </p:grpSp>
      <p:sp>
        <p:nvSpPr>
          <p:cNvPr id="17" name="TextBox 9">
            <a:extLst>
              <a:ext uri="{FF2B5EF4-FFF2-40B4-BE49-F238E27FC236}">
                <a16:creationId xmlns:a16="http://schemas.microsoft.com/office/drawing/2014/main" id="{2A1F137C-B636-4DB1-A3B8-A6B0935EB53E}"/>
              </a:ext>
            </a:extLst>
          </p:cNvPr>
          <p:cNvSpPr txBox="1"/>
          <p:nvPr/>
        </p:nvSpPr>
        <p:spPr>
          <a:xfrm>
            <a:off x="135097" y="3801325"/>
            <a:ext cx="8885952" cy="523220"/>
          </a:xfrm>
          <a:prstGeom prst="rect">
            <a:avLst/>
          </a:prstGeom>
          <a:noFill/>
        </p:spPr>
        <p:txBody>
          <a:bodyPr wrap="square" rtlCol="0">
            <a:spAutoFit/>
          </a:bodyPr>
          <a:lstStyle/>
          <a:p>
            <a:pPr>
              <a:lnSpc>
                <a:spcPct val="100000"/>
              </a:lnSpc>
            </a:pPr>
            <a:r>
              <a:rPr lang="en-US" altLang="zh-CN" sz="1400" dirty="0">
                <a:solidFill>
                  <a:prstClr val="black">
                    <a:lumMod val="85000"/>
                    <a:lumOff val="15000"/>
                  </a:prstClr>
                </a:solidFill>
                <a:latin typeface="微软雅黑" pitchFamily="34" charset="-122"/>
                <a:ea typeface="微软雅黑" pitchFamily="34" charset="-122"/>
                <a:cs typeface="+mn-cs"/>
              </a:rPr>
              <a:t>World-class capacitor production test line</a:t>
            </a:r>
          </a:p>
          <a:p>
            <a:pPr>
              <a:lnSpc>
                <a:spcPct val="100000"/>
              </a:lnSpc>
            </a:pPr>
            <a:r>
              <a:rPr lang="en-US" altLang="zh-CN" sz="1400" dirty="0">
                <a:solidFill>
                  <a:prstClr val="black">
                    <a:lumMod val="85000"/>
                    <a:lumOff val="15000"/>
                  </a:prstClr>
                </a:solidFill>
                <a:latin typeface="微软雅黑" pitchFamily="34" charset="-122"/>
                <a:ea typeface="微软雅黑" pitchFamily="34" charset="-122"/>
                <a:cs typeface="+mn-cs"/>
              </a:rPr>
              <a:t>Process includes: automatic winding - automatic withstand voltage test - automatic packaging</a:t>
            </a:r>
            <a:endParaRPr lang="zh-CN" altLang="en-US" sz="1400" dirty="0">
              <a:solidFill>
                <a:prstClr val="black">
                  <a:lumMod val="85000"/>
                  <a:lumOff val="15000"/>
                </a:prstClr>
              </a:solidFill>
              <a:latin typeface="微软雅黑" pitchFamily="34" charset="-122"/>
              <a:ea typeface="微软雅黑" pitchFamily="34" charset="-122"/>
              <a:cs typeface="+mn-cs"/>
            </a:endParaRPr>
          </a:p>
        </p:txBody>
      </p:sp>
    </p:spTree>
    <p:extLst>
      <p:ext uri="{BB962C8B-B14F-4D97-AF65-F5344CB8AC3E}">
        <p14:creationId xmlns:p14="http://schemas.microsoft.com/office/powerpoint/2010/main" val="84795963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a:xfrm>
            <a:off x="4426898" y="4812665"/>
            <a:ext cx="450850" cy="286385"/>
          </a:xfrm>
        </p:spPr>
        <p:txBody>
          <a:bodyPr/>
          <a:lstStyle/>
          <a:p>
            <a:pPr>
              <a:defRPr/>
            </a:pPr>
            <a:fld id="{4458D7BB-C5F0-C74A-897E-AD5E99CA2DB6}" type="slidenum">
              <a:rPr lang="en-US" smtClean="0"/>
              <a:pPr>
                <a:defRPr/>
              </a:pPr>
              <a:t>2</a:t>
            </a:fld>
            <a:endParaRPr lang="en-US" dirty="0"/>
          </a:p>
        </p:txBody>
      </p:sp>
      <p:grpSp>
        <p:nvGrpSpPr>
          <p:cNvPr id="11" name="组合 10">
            <a:extLst>
              <a:ext uri="{FF2B5EF4-FFF2-40B4-BE49-F238E27FC236}">
                <a16:creationId xmlns:a16="http://schemas.microsoft.com/office/drawing/2014/main" id="{6AC2AB96-A45D-4DE0-85E3-C4E5C49E9104}"/>
              </a:ext>
            </a:extLst>
          </p:cNvPr>
          <p:cNvGrpSpPr/>
          <p:nvPr/>
        </p:nvGrpSpPr>
        <p:grpSpPr>
          <a:xfrm>
            <a:off x="1143000" y="1156335"/>
            <a:ext cx="5406390" cy="489585"/>
            <a:chOff x="1143000" y="1156335"/>
            <a:chExt cx="5406390" cy="489585"/>
          </a:xfrm>
        </p:grpSpPr>
        <p:pic>
          <p:nvPicPr>
            <p:cNvPr id="3" name="图片 2"/>
            <p:cNvPicPr>
              <a:picLocks noChangeAspect="1"/>
            </p:cNvPicPr>
            <p:nvPr/>
          </p:nvPicPr>
          <p:blipFill>
            <a:blip r:embed="rId3"/>
            <a:stretch>
              <a:fillRect/>
            </a:stretch>
          </p:blipFill>
          <p:spPr>
            <a:xfrm>
              <a:off x="1143000" y="1156335"/>
              <a:ext cx="5406390" cy="489585"/>
            </a:xfrm>
            <a:prstGeom prst="rect">
              <a:avLst/>
            </a:prstGeom>
            <a:noFill/>
            <a:effectLst>
              <a:innerShdw blurRad="762000" dist="254000">
                <a:srgbClr val="124198"/>
              </a:innerShdw>
            </a:effectLst>
          </p:spPr>
        </p:pic>
        <p:sp>
          <p:nvSpPr>
            <p:cNvPr id="4" name="TextBox 3"/>
            <p:cNvSpPr txBox="1"/>
            <p:nvPr/>
          </p:nvSpPr>
          <p:spPr>
            <a:xfrm>
              <a:off x="2117346" y="1273808"/>
              <a:ext cx="3977639" cy="289310"/>
            </a:xfrm>
            <a:prstGeom prst="rect">
              <a:avLst/>
            </a:prstGeom>
            <a:noFill/>
          </p:spPr>
          <p:txBody>
            <a:bodyPr wrap="square" rtlCol="0">
              <a:spAutoFit/>
            </a:bodyPr>
            <a:lstStyle/>
            <a:p>
              <a:pPr marR="0" algn="just" defTabSz="914400" fontAlgn="auto">
                <a:spcBef>
                  <a:spcPts val="0"/>
                </a:spcBef>
                <a:spcAft>
                  <a:spcPts val="0"/>
                </a:spcAft>
                <a:buClrTx/>
                <a:buSzTx/>
                <a:buFontTx/>
                <a:buNone/>
                <a:defRPr/>
              </a:pPr>
              <a:r>
                <a:rPr lang="en-US" sz="1600" dirty="0">
                  <a:solidFill>
                    <a:schemeClr val="bg2">
                      <a:lumMod val="75000"/>
                    </a:schemeClr>
                  </a:solidFill>
                  <a:latin typeface="微软雅黑" pitchFamily="34" charset="-122"/>
                  <a:ea typeface="微软雅黑" pitchFamily="34" charset="-122"/>
                </a:rPr>
                <a:t>Product range and qualification</a:t>
              </a:r>
            </a:p>
          </p:txBody>
        </p:sp>
        <p:sp>
          <p:nvSpPr>
            <p:cNvPr id="13" name="六边形 12"/>
            <p:cNvSpPr/>
            <p:nvPr/>
          </p:nvSpPr>
          <p:spPr bwMode="auto">
            <a:xfrm>
              <a:off x="1287780" y="1242557"/>
              <a:ext cx="685800" cy="331470"/>
            </a:xfrm>
            <a:prstGeom prst="hexagon">
              <a:avLst>
                <a:gd name="adj" fmla="val 49616"/>
                <a:gd name="vf" fmla="val 115470"/>
              </a:avLst>
            </a:prstGeom>
            <a:solidFill>
              <a:srgbClr val="FF0000"/>
            </a:solidFill>
          </p:spPr>
          <p:style>
            <a:lnRef idx="1">
              <a:schemeClr val="accent1"/>
            </a:lnRef>
            <a:fillRef idx="3">
              <a:schemeClr val="accent1"/>
            </a:fillRef>
            <a:effectRef idx="2">
              <a:schemeClr val="accent1"/>
            </a:effectRef>
            <a:fontRef idx="minor">
              <a:schemeClr val="lt1"/>
            </a:fontRef>
          </p:style>
          <p:txBody>
            <a:bodyPr wrap="none" rtlCol="0" anchor="ctr"/>
            <a:lstStyle/>
            <a:p>
              <a:pPr marL="0" marR="0" indent="0" algn="ctr" defTabSz="914400" rtl="0" eaLnBrk="0" fontAlgn="base" latinLnBrk="0" hangingPunct="0">
                <a:lnSpc>
                  <a:spcPct val="100000"/>
                </a:lnSpc>
                <a:spcBef>
                  <a:spcPct val="0"/>
                </a:spcBef>
                <a:spcAft>
                  <a:spcPct val="0"/>
                </a:spcAft>
                <a:buClrTx/>
                <a:buSzTx/>
                <a:buFontTx/>
                <a:buNone/>
              </a:pPr>
              <a:r>
                <a:rPr lang="en-US" altLang="zh-CN" sz="2000" b="1" kern="1200" dirty="0">
                  <a:solidFill>
                    <a:srgbClr val="FFFFFF"/>
                  </a:solidFill>
                  <a:latin typeface="微软雅黑" panose="020B0503020204020204" pitchFamily="34" charset="-122"/>
                  <a:ea typeface="微软雅黑" panose="020B0503020204020204" pitchFamily="34" charset="-122"/>
                </a:rPr>
                <a:t>01</a:t>
              </a:r>
              <a:endParaRPr lang="zh-CN" altLang="en-US" sz="2000" b="1" kern="1200" dirty="0">
                <a:solidFill>
                  <a:srgbClr val="FFFFFF"/>
                </a:solidFill>
                <a:latin typeface="微软雅黑" panose="020B0503020204020204" pitchFamily="34" charset="-122"/>
                <a:ea typeface="微软雅黑" panose="020B0503020204020204" pitchFamily="34" charset="-122"/>
              </a:endParaRPr>
            </a:p>
          </p:txBody>
        </p:sp>
      </p:grpSp>
      <p:grpSp>
        <p:nvGrpSpPr>
          <p:cNvPr id="10" name="组合 9">
            <a:extLst>
              <a:ext uri="{FF2B5EF4-FFF2-40B4-BE49-F238E27FC236}">
                <a16:creationId xmlns:a16="http://schemas.microsoft.com/office/drawing/2014/main" id="{9C950445-A8F6-4CE1-8F1D-5DFAEFC88623}"/>
              </a:ext>
            </a:extLst>
          </p:cNvPr>
          <p:cNvGrpSpPr/>
          <p:nvPr/>
        </p:nvGrpSpPr>
        <p:grpSpPr>
          <a:xfrm>
            <a:off x="1143000" y="1772683"/>
            <a:ext cx="5406390" cy="522497"/>
            <a:chOff x="1143000" y="1786414"/>
            <a:chExt cx="5406390" cy="522497"/>
          </a:xfrm>
        </p:grpSpPr>
        <p:pic>
          <p:nvPicPr>
            <p:cNvPr id="5" name="图片 4"/>
            <p:cNvPicPr>
              <a:picLocks noChangeAspect="1"/>
            </p:cNvPicPr>
            <p:nvPr/>
          </p:nvPicPr>
          <p:blipFill>
            <a:blip r:embed="rId3"/>
            <a:stretch>
              <a:fillRect/>
            </a:stretch>
          </p:blipFill>
          <p:spPr>
            <a:xfrm>
              <a:off x="1143000" y="1786414"/>
              <a:ext cx="5406390" cy="489585"/>
            </a:xfrm>
            <a:prstGeom prst="rect">
              <a:avLst/>
            </a:prstGeom>
            <a:effectLst>
              <a:innerShdw blurRad="762000" dist="254000">
                <a:srgbClr val="124198"/>
              </a:innerShdw>
            </a:effectLst>
          </p:spPr>
        </p:pic>
        <p:sp>
          <p:nvSpPr>
            <p:cNvPr id="6" name="TextBox 21"/>
            <p:cNvSpPr txBox="1"/>
            <p:nvPr/>
          </p:nvSpPr>
          <p:spPr>
            <a:xfrm>
              <a:off x="2194561" y="1822624"/>
              <a:ext cx="3825239" cy="486287"/>
            </a:xfrm>
            <a:prstGeom prst="rect">
              <a:avLst/>
            </a:prstGeom>
            <a:noFill/>
          </p:spPr>
          <p:txBody>
            <a:bodyPr wrap="square" rtlCol="0">
              <a:spAutoFit/>
            </a:bodyPr>
            <a:lstStyle/>
            <a:p>
              <a:pPr marR="0" algn="just" defTabSz="914400" fontAlgn="auto">
                <a:spcBef>
                  <a:spcPts val="0"/>
                </a:spcBef>
                <a:spcAft>
                  <a:spcPts val="0"/>
                </a:spcAft>
                <a:buClrTx/>
                <a:buSzTx/>
                <a:buFontTx/>
                <a:buNone/>
                <a:defRPr/>
              </a:pPr>
              <a:r>
                <a:rPr lang="en-US" sz="1600" dirty="0">
                  <a:solidFill>
                    <a:schemeClr val="bg2">
                      <a:lumMod val="75000"/>
                    </a:schemeClr>
                  </a:solidFill>
                  <a:latin typeface="微软雅黑" pitchFamily="34" charset="-122"/>
                  <a:ea typeface="微软雅黑" pitchFamily="34" charset="-122"/>
                </a:rPr>
                <a:t>Product structure and technical characteristics</a:t>
              </a:r>
            </a:p>
          </p:txBody>
        </p:sp>
        <p:sp>
          <p:nvSpPr>
            <p:cNvPr id="18" name="六边形 17"/>
            <p:cNvSpPr/>
            <p:nvPr/>
          </p:nvSpPr>
          <p:spPr bwMode="auto">
            <a:xfrm>
              <a:off x="1294130" y="1871207"/>
              <a:ext cx="685800" cy="331470"/>
            </a:xfrm>
            <a:prstGeom prst="hexagon">
              <a:avLst>
                <a:gd name="adj" fmla="val 49616"/>
                <a:gd name="vf" fmla="val 115470"/>
              </a:avLst>
            </a:prstGeom>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marL="0" marR="0" indent="0" algn="ctr" defTabSz="914400" rtl="0" eaLnBrk="0" fontAlgn="base" latinLnBrk="0" hangingPunct="0">
                <a:lnSpc>
                  <a:spcPct val="100000"/>
                </a:lnSpc>
                <a:spcBef>
                  <a:spcPct val="0"/>
                </a:spcBef>
                <a:spcAft>
                  <a:spcPct val="0"/>
                </a:spcAft>
                <a:buClrTx/>
                <a:buSzTx/>
                <a:buFontTx/>
                <a:buNone/>
              </a:pPr>
              <a:r>
                <a:rPr lang="en-US" altLang="zh-CN" sz="2000" b="1" kern="1200" dirty="0">
                  <a:solidFill>
                    <a:srgbClr val="FFFFFF"/>
                  </a:solidFill>
                  <a:latin typeface="微软雅黑" panose="020B0503020204020204" pitchFamily="34" charset="-122"/>
                  <a:ea typeface="微软雅黑" panose="020B0503020204020204" pitchFamily="34" charset="-122"/>
                </a:rPr>
                <a:t>02</a:t>
              </a:r>
              <a:endParaRPr lang="zh-CN" altLang="en-US" sz="2000" b="1" kern="1200"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8">
            <a:extLst>
              <a:ext uri="{FF2B5EF4-FFF2-40B4-BE49-F238E27FC236}">
                <a16:creationId xmlns:a16="http://schemas.microsoft.com/office/drawing/2014/main" id="{A417239A-E0D9-42B9-BB2F-664CE177A06E}"/>
              </a:ext>
            </a:extLst>
          </p:cNvPr>
          <p:cNvGrpSpPr/>
          <p:nvPr/>
        </p:nvGrpSpPr>
        <p:grpSpPr>
          <a:xfrm>
            <a:off x="1143000" y="2421943"/>
            <a:ext cx="5406390" cy="489585"/>
            <a:chOff x="1143000" y="2384584"/>
            <a:chExt cx="5406390" cy="489585"/>
          </a:xfrm>
        </p:grpSpPr>
        <p:pic>
          <p:nvPicPr>
            <p:cNvPr id="7" name="图片 6"/>
            <p:cNvPicPr>
              <a:picLocks noChangeAspect="1"/>
            </p:cNvPicPr>
            <p:nvPr/>
          </p:nvPicPr>
          <p:blipFill>
            <a:blip r:embed="rId3"/>
            <a:stretch>
              <a:fillRect/>
            </a:stretch>
          </p:blipFill>
          <p:spPr>
            <a:xfrm>
              <a:off x="1143000" y="2384584"/>
              <a:ext cx="5406390" cy="489585"/>
            </a:xfrm>
            <a:prstGeom prst="rect">
              <a:avLst/>
            </a:prstGeom>
            <a:effectLst>
              <a:innerShdw blurRad="762000" dist="254000">
                <a:srgbClr val="124198"/>
              </a:innerShdw>
            </a:effectLst>
          </p:spPr>
        </p:pic>
        <p:sp>
          <p:nvSpPr>
            <p:cNvPr id="8" name="TextBox 21"/>
            <p:cNvSpPr txBox="1"/>
            <p:nvPr/>
          </p:nvSpPr>
          <p:spPr>
            <a:xfrm>
              <a:off x="2194561" y="2470309"/>
              <a:ext cx="3159125" cy="289310"/>
            </a:xfrm>
            <a:prstGeom prst="rect">
              <a:avLst/>
            </a:prstGeom>
            <a:noFill/>
          </p:spPr>
          <p:txBody>
            <a:bodyPr wrap="square" rtlCol="0">
              <a:spAutoFit/>
            </a:bodyPr>
            <a:lstStyle/>
            <a:p>
              <a:pPr marR="0" algn="just" defTabSz="914400" fontAlgn="auto">
                <a:spcBef>
                  <a:spcPts val="0"/>
                </a:spcBef>
                <a:spcAft>
                  <a:spcPts val="0"/>
                </a:spcAft>
                <a:buClrTx/>
                <a:buSzTx/>
                <a:buFontTx/>
                <a:buNone/>
                <a:defRPr/>
              </a:pPr>
              <a:r>
                <a:rPr lang="en-US" sz="1600" dirty="0">
                  <a:solidFill>
                    <a:schemeClr val="bg2">
                      <a:lumMod val="75000"/>
                    </a:schemeClr>
                  </a:solidFill>
                  <a:latin typeface="微软雅黑" pitchFamily="34" charset="-122"/>
                  <a:ea typeface="微软雅黑" pitchFamily="34" charset="-122"/>
                </a:rPr>
                <a:t>Lean production process</a:t>
              </a:r>
            </a:p>
          </p:txBody>
        </p:sp>
        <p:sp>
          <p:nvSpPr>
            <p:cNvPr id="19" name="六边形 18"/>
            <p:cNvSpPr/>
            <p:nvPr/>
          </p:nvSpPr>
          <p:spPr bwMode="auto">
            <a:xfrm>
              <a:off x="1287780" y="2468107"/>
              <a:ext cx="685800" cy="331470"/>
            </a:xfrm>
            <a:prstGeom prst="hexagon">
              <a:avLst>
                <a:gd name="adj" fmla="val 49616"/>
                <a:gd name="vf" fmla="val 115470"/>
              </a:avLst>
            </a:prstGeom>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marL="0" marR="0" indent="0" algn="ctr" defTabSz="914400" rtl="0" eaLnBrk="0" fontAlgn="base" latinLnBrk="0" hangingPunct="0">
                <a:lnSpc>
                  <a:spcPct val="100000"/>
                </a:lnSpc>
                <a:spcBef>
                  <a:spcPct val="0"/>
                </a:spcBef>
                <a:spcAft>
                  <a:spcPct val="0"/>
                </a:spcAft>
                <a:buClrTx/>
                <a:buSzTx/>
                <a:buFontTx/>
                <a:buNone/>
              </a:pPr>
              <a:r>
                <a:rPr lang="en-US" altLang="zh-CN" sz="2000" b="1" kern="1200" dirty="0">
                  <a:solidFill>
                    <a:srgbClr val="FFFFFF"/>
                  </a:solidFill>
                  <a:latin typeface="微软雅黑" panose="020B0503020204020204" pitchFamily="34" charset="-122"/>
                  <a:ea typeface="微软雅黑" panose="020B0503020204020204" pitchFamily="34" charset="-122"/>
                </a:rPr>
                <a:t>03</a:t>
              </a:r>
              <a:endParaRPr lang="zh-CN" altLang="en-US" sz="2000" b="1" kern="1200" dirty="0">
                <a:solidFill>
                  <a:srgbClr val="FFFFFF"/>
                </a:solidFill>
                <a:latin typeface="微软雅黑" panose="020B0503020204020204" pitchFamily="34" charset="-122"/>
                <a:ea typeface="微软雅黑" panose="020B0503020204020204" pitchFamily="34" charset="-122"/>
              </a:endParaRPr>
            </a:p>
          </p:txBody>
        </p:sp>
      </p:grpSp>
      <p:grpSp>
        <p:nvGrpSpPr>
          <p:cNvPr id="16" name="组合 15">
            <a:extLst>
              <a:ext uri="{FF2B5EF4-FFF2-40B4-BE49-F238E27FC236}">
                <a16:creationId xmlns:a16="http://schemas.microsoft.com/office/drawing/2014/main" id="{9F205304-0E49-4977-9F2D-18DE53E8AD85}"/>
              </a:ext>
            </a:extLst>
          </p:cNvPr>
          <p:cNvGrpSpPr/>
          <p:nvPr/>
        </p:nvGrpSpPr>
        <p:grpSpPr>
          <a:xfrm>
            <a:off x="1145231" y="3038290"/>
            <a:ext cx="5406390" cy="489585"/>
            <a:chOff x="1143000" y="2384584"/>
            <a:chExt cx="5406390" cy="489585"/>
          </a:xfrm>
        </p:grpSpPr>
        <p:pic>
          <p:nvPicPr>
            <p:cNvPr id="17" name="图片 16">
              <a:extLst>
                <a:ext uri="{FF2B5EF4-FFF2-40B4-BE49-F238E27FC236}">
                  <a16:creationId xmlns:a16="http://schemas.microsoft.com/office/drawing/2014/main" id="{79BDF5A0-22E0-44A5-967E-F943D0053424}"/>
                </a:ext>
              </a:extLst>
            </p:cNvPr>
            <p:cNvPicPr>
              <a:picLocks noChangeAspect="1"/>
            </p:cNvPicPr>
            <p:nvPr/>
          </p:nvPicPr>
          <p:blipFill>
            <a:blip r:embed="rId3"/>
            <a:stretch>
              <a:fillRect/>
            </a:stretch>
          </p:blipFill>
          <p:spPr>
            <a:xfrm>
              <a:off x="1143000" y="2384584"/>
              <a:ext cx="5406390" cy="489585"/>
            </a:xfrm>
            <a:prstGeom prst="rect">
              <a:avLst/>
            </a:prstGeom>
            <a:effectLst>
              <a:innerShdw blurRad="762000" dist="254000">
                <a:srgbClr val="124198"/>
              </a:innerShdw>
            </a:effectLst>
          </p:spPr>
        </p:pic>
        <p:sp>
          <p:nvSpPr>
            <p:cNvPr id="20" name="TextBox 21">
              <a:extLst>
                <a:ext uri="{FF2B5EF4-FFF2-40B4-BE49-F238E27FC236}">
                  <a16:creationId xmlns:a16="http://schemas.microsoft.com/office/drawing/2014/main" id="{43762B57-1158-4BA1-B9FD-BBFD63B21F7D}"/>
                </a:ext>
              </a:extLst>
            </p:cNvPr>
            <p:cNvSpPr txBox="1"/>
            <p:nvPr/>
          </p:nvSpPr>
          <p:spPr>
            <a:xfrm>
              <a:off x="2194561" y="2470309"/>
              <a:ext cx="3159125" cy="289310"/>
            </a:xfrm>
            <a:prstGeom prst="rect">
              <a:avLst/>
            </a:prstGeom>
            <a:noFill/>
          </p:spPr>
          <p:txBody>
            <a:bodyPr wrap="square" rtlCol="0">
              <a:spAutoFit/>
            </a:bodyPr>
            <a:lstStyle/>
            <a:p>
              <a:pPr marR="0" algn="just" defTabSz="914400" fontAlgn="auto">
                <a:spcBef>
                  <a:spcPts val="0"/>
                </a:spcBef>
                <a:spcAft>
                  <a:spcPts val="0"/>
                </a:spcAft>
                <a:buClrTx/>
                <a:buSzTx/>
                <a:buFontTx/>
                <a:buNone/>
                <a:defRPr/>
              </a:pPr>
              <a:r>
                <a:rPr lang="en-US" sz="1600" dirty="0">
                  <a:solidFill>
                    <a:schemeClr val="bg2">
                      <a:lumMod val="75000"/>
                    </a:schemeClr>
                  </a:solidFill>
                  <a:latin typeface="微软雅黑" pitchFamily="34" charset="-122"/>
                  <a:ea typeface="微软雅黑" pitchFamily="34" charset="-122"/>
                </a:rPr>
                <a:t>Typical model project</a:t>
              </a:r>
            </a:p>
          </p:txBody>
        </p:sp>
        <p:sp>
          <p:nvSpPr>
            <p:cNvPr id="21" name="六边形 20">
              <a:extLst>
                <a:ext uri="{FF2B5EF4-FFF2-40B4-BE49-F238E27FC236}">
                  <a16:creationId xmlns:a16="http://schemas.microsoft.com/office/drawing/2014/main" id="{1AB1B3B7-BB26-409B-8DBF-B096B7D7B4EE}"/>
                </a:ext>
              </a:extLst>
            </p:cNvPr>
            <p:cNvSpPr/>
            <p:nvPr/>
          </p:nvSpPr>
          <p:spPr bwMode="auto">
            <a:xfrm>
              <a:off x="1287780" y="2468107"/>
              <a:ext cx="685800" cy="331470"/>
            </a:xfrm>
            <a:prstGeom prst="hexagon">
              <a:avLst>
                <a:gd name="adj" fmla="val 49616"/>
                <a:gd name="vf" fmla="val 115470"/>
              </a:avLst>
            </a:prstGeom>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marL="0" marR="0" indent="0" algn="ctr" defTabSz="914400" rtl="0" eaLnBrk="0" fontAlgn="base" latinLnBrk="0" hangingPunct="0">
                <a:lnSpc>
                  <a:spcPct val="100000"/>
                </a:lnSpc>
                <a:spcBef>
                  <a:spcPct val="0"/>
                </a:spcBef>
                <a:spcAft>
                  <a:spcPct val="0"/>
                </a:spcAft>
                <a:buClrTx/>
                <a:buSzTx/>
                <a:buFontTx/>
                <a:buNone/>
              </a:pPr>
              <a:r>
                <a:rPr lang="en-US" altLang="zh-CN" sz="2000" b="1" kern="1200" dirty="0">
                  <a:solidFill>
                    <a:srgbClr val="FFFFFF"/>
                  </a:solidFill>
                  <a:latin typeface="微软雅黑" panose="020B0503020204020204" pitchFamily="34" charset="-122"/>
                  <a:ea typeface="微软雅黑" panose="020B0503020204020204" pitchFamily="34" charset="-122"/>
                </a:rPr>
                <a:t>04</a:t>
              </a:r>
              <a:endParaRPr lang="zh-CN" altLang="en-US" sz="2000" b="1" kern="120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860424" y="-11430"/>
            <a:ext cx="7528000" cy="429733"/>
          </a:xfrm>
        </p:spPr>
        <p:txBody>
          <a:bodyPr wrap="square"/>
          <a:lstStyle/>
          <a:p>
            <a:r>
              <a:rPr lang="en-US" sz="1600" dirty="0"/>
              <a:t>Industrial automation level: capacitor unit automatic packaging</a:t>
            </a:r>
          </a:p>
        </p:txBody>
      </p:sp>
      <p:sp>
        <p:nvSpPr>
          <p:cNvPr id="5" name="灯片编号占位符 1"/>
          <p:cNvSpPr>
            <a:spLocks noGrp="1"/>
          </p:cNvSpPr>
          <p:nvPr>
            <p:ph type="sldNum" sz="quarter" idx="10"/>
          </p:nvPr>
        </p:nvSpPr>
        <p:spPr>
          <a:xfrm>
            <a:off x="4426898" y="4812665"/>
            <a:ext cx="450850" cy="286385"/>
          </a:xfrm>
        </p:spPr>
        <p:txBody>
          <a:bodyPr/>
          <a:lstStyle/>
          <a:p>
            <a:pPr>
              <a:defRPr/>
            </a:pPr>
            <a:fld id="{4458D7BB-C5F0-C74A-897E-AD5E99CA2DB6}" type="slidenum">
              <a:rPr lang="en-US" smtClean="0"/>
              <a:pPr>
                <a:defRPr/>
              </a:pPr>
              <a:t>20</a:t>
            </a:fld>
            <a:endParaRPr lang="en-US" dirty="0"/>
          </a:p>
        </p:txBody>
      </p:sp>
      <p:sp>
        <p:nvSpPr>
          <p:cNvPr id="4" name="TextBox 8">
            <a:extLst>
              <a:ext uri="{FF2B5EF4-FFF2-40B4-BE49-F238E27FC236}">
                <a16:creationId xmlns:a16="http://schemas.microsoft.com/office/drawing/2014/main" id="{03B85A53-722D-4B09-956A-77224E830D44}"/>
              </a:ext>
            </a:extLst>
          </p:cNvPr>
          <p:cNvSpPr txBox="1"/>
          <p:nvPr/>
        </p:nvSpPr>
        <p:spPr>
          <a:xfrm>
            <a:off x="52666" y="699542"/>
            <a:ext cx="8748464" cy="486287"/>
          </a:xfrm>
          <a:prstGeom prst="rect">
            <a:avLst/>
          </a:prstGeom>
          <a:noFill/>
        </p:spPr>
        <p:txBody>
          <a:bodyPr wrap="square" rtlCol="0">
            <a:spAutoFit/>
          </a:bodyPr>
          <a:lstStyle/>
          <a:p>
            <a:r>
              <a:rPr lang="en-US" altLang="zh-CN" sz="1600" dirty="0">
                <a:solidFill>
                  <a:schemeClr val="tx1">
                    <a:lumMod val="85000"/>
                    <a:lumOff val="15000"/>
                  </a:schemeClr>
                </a:solidFill>
              </a:rPr>
              <a:t>The robot packaging process and the transverse tension control automatically measure the height deviation between the porcelain sleeve and the core, reduce the process dispersion and ensure the stability of the capacitance.</a:t>
            </a:r>
          </a:p>
        </p:txBody>
      </p:sp>
      <p:pic>
        <p:nvPicPr>
          <p:cNvPr id="6" name="图片 5" descr="IMG_5616.JPG">
            <a:extLst>
              <a:ext uri="{FF2B5EF4-FFF2-40B4-BE49-F238E27FC236}">
                <a16:creationId xmlns:a16="http://schemas.microsoft.com/office/drawing/2014/main" id="{981DE56E-C940-4DD0-A36A-0FCCE3B7A49C}"/>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5868143" y="3147814"/>
            <a:ext cx="3004317" cy="1764612"/>
          </a:xfrm>
          <a:prstGeom prst="rect">
            <a:avLst/>
          </a:prstGeom>
          <a:ln>
            <a:noFill/>
          </a:ln>
          <a:effectLst>
            <a:softEdge rad="112500"/>
          </a:effectLst>
        </p:spPr>
      </p:pic>
      <p:pic>
        <p:nvPicPr>
          <p:cNvPr id="7" name="图片 6" descr="IMG_5620.JPG">
            <a:extLst>
              <a:ext uri="{FF2B5EF4-FFF2-40B4-BE49-F238E27FC236}">
                <a16:creationId xmlns:a16="http://schemas.microsoft.com/office/drawing/2014/main" id="{03E05790-5CB6-47BE-B7F4-09AFD12A3D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68144" y="1307406"/>
            <a:ext cx="3004317" cy="1831434"/>
          </a:xfrm>
          <a:prstGeom prst="rect">
            <a:avLst/>
          </a:prstGeom>
          <a:ln>
            <a:noFill/>
          </a:ln>
          <a:effectLst>
            <a:softEdge rad="112500"/>
          </a:effectLst>
        </p:spPr>
      </p:pic>
      <p:grpSp>
        <p:nvGrpSpPr>
          <p:cNvPr id="8" name="组合 7">
            <a:extLst>
              <a:ext uri="{FF2B5EF4-FFF2-40B4-BE49-F238E27FC236}">
                <a16:creationId xmlns:a16="http://schemas.microsoft.com/office/drawing/2014/main" id="{4F03DE1D-9878-4166-B943-3752D029DD29}"/>
              </a:ext>
            </a:extLst>
          </p:cNvPr>
          <p:cNvGrpSpPr/>
          <p:nvPr/>
        </p:nvGrpSpPr>
        <p:grpSpPr>
          <a:xfrm>
            <a:off x="151451" y="1307406"/>
            <a:ext cx="4631460" cy="3353288"/>
            <a:chOff x="291153" y="1387337"/>
            <a:chExt cx="6659719" cy="5122861"/>
          </a:xfrm>
        </p:grpSpPr>
        <p:pic>
          <p:nvPicPr>
            <p:cNvPr id="9" name="图片 8">
              <a:extLst>
                <a:ext uri="{FF2B5EF4-FFF2-40B4-BE49-F238E27FC236}">
                  <a16:creationId xmlns:a16="http://schemas.microsoft.com/office/drawing/2014/main" id="{DCBA4E56-9B0F-49DE-AB8D-A09D4E4A532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91153" y="1387337"/>
              <a:ext cx="6659719" cy="5122861"/>
            </a:xfrm>
            <a:prstGeom prst="rect">
              <a:avLst/>
            </a:prstGeom>
            <a:ln>
              <a:noFill/>
            </a:ln>
            <a:effectLst>
              <a:softEdge rad="112500"/>
            </a:effectLst>
          </p:spPr>
        </p:pic>
        <p:sp>
          <p:nvSpPr>
            <p:cNvPr id="10" name="TextBox 14">
              <a:extLst>
                <a:ext uri="{FF2B5EF4-FFF2-40B4-BE49-F238E27FC236}">
                  <a16:creationId xmlns:a16="http://schemas.microsoft.com/office/drawing/2014/main" id="{C0D89FB9-7AAD-48D1-B97B-30DD56DE2A1D}"/>
                </a:ext>
              </a:extLst>
            </p:cNvPr>
            <p:cNvSpPr>
              <a:spLocks noChangeArrowheads="1"/>
            </p:cNvSpPr>
            <p:nvPr/>
          </p:nvSpPr>
          <p:spPr bwMode="auto">
            <a:xfrm>
              <a:off x="463833" y="5967499"/>
              <a:ext cx="5170342" cy="423175"/>
            </a:xfrm>
            <a:prstGeom prst="rect">
              <a:avLst/>
            </a:prstGeom>
            <a:gradFill rotWithShape="1">
              <a:gsLst>
                <a:gs pos="0">
                  <a:srgbClr val="85A8AB"/>
                </a:gs>
                <a:gs pos="79999">
                  <a:srgbClr val="AEDCE0"/>
                </a:gs>
                <a:gs pos="100000">
                  <a:srgbClr val="AEDEE2"/>
                </a:gs>
              </a:gsLst>
              <a:lin ang="5400000" scaled="1"/>
            </a:gradFill>
            <a:ln w="9525">
              <a:noFill/>
              <a:miter lim="800000"/>
              <a:headEnd/>
              <a:tailEnd/>
            </a:ln>
          </p:spPr>
          <p:txBody>
            <a:bodyPr wrap="square">
              <a:spAutoFit/>
            </a:bodyPr>
            <a:lstStyle/>
            <a:p>
              <a:pPr>
                <a:lnSpc>
                  <a:spcPct val="100000"/>
                </a:lnSpc>
              </a:pPr>
              <a:r>
                <a:rPr lang="en-US" altLang="zh-CN" sz="1200" b="1" dirty="0">
                  <a:solidFill>
                    <a:prstClr val="black"/>
                  </a:solidFill>
                  <a:latin typeface="微软雅黑" pitchFamily="34" charset="-122"/>
                  <a:ea typeface="微软雅黑" pitchFamily="34" charset="-122"/>
                  <a:cs typeface="Arial" pitchFamily="34" charset="0"/>
                </a:rPr>
                <a:t>Capacitor unit automatic packaging robot</a:t>
              </a:r>
              <a:endParaRPr lang="zh-CN" altLang="en-US" sz="1200" b="1" dirty="0">
                <a:solidFill>
                  <a:prstClr val="black"/>
                </a:solidFill>
                <a:latin typeface="微软雅黑" pitchFamily="34" charset="-122"/>
                <a:ea typeface="微软雅黑" pitchFamily="34" charset="-122"/>
                <a:cs typeface="Arial" pitchFamily="34" charset="0"/>
              </a:endParaRPr>
            </a:p>
          </p:txBody>
        </p:sp>
      </p:grpSp>
    </p:spTree>
    <p:extLst>
      <p:ext uri="{BB962C8B-B14F-4D97-AF65-F5344CB8AC3E}">
        <p14:creationId xmlns:p14="http://schemas.microsoft.com/office/powerpoint/2010/main" val="548767050"/>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860424" y="-11430"/>
            <a:ext cx="6663904" cy="435825"/>
          </a:xfrm>
        </p:spPr>
        <p:txBody>
          <a:bodyPr wrap="square"/>
          <a:lstStyle/>
          <a:p>
            <a:r>
              <a:rPr lang="en-US" sz="1800" dirty="0"/>
              <a:t>Industrial automation level</a:t>
            </a:r>
          </a:p>
        </p:txBody>
      </p:sp>
      <p:sp>
        <p:nvSpPr>
          <p:cNvPr id="5" name="灯片编号占位符 1"/>
          <p:cNvSpPr>
            <a:spLocks noGrp="1"/>
          </p:cNvSpPr>
          <p:nvPr>
            <p:ph type="sldNum" sz="quarter" idx="10"/>
          </p:nvPr>
        </p:nvSpPr>
        <p:spPr>
          <a:xfrm>
            <a:off x="4426898" y="4812665"/>
            <a:ext cx="450850" cy="286385"/>
          </a:xfrm>
        </p:spPr>
        <p:txBody>
          <a:bodyPr/>
          <a:lstStyle/>
          <a:p>
            <a:pPr>
              <a:defRPr/>
            </a:pPr>
            <a:fld id="{4458D7BB-C5F0-C74A-897E-AD5E99CA2DB6}" type="slidenum">
              <a:rPr lang="en-US" smtClean="0"/>
              <a:pPr>
                <a:defRPr/>
              </a:pPr>
              <a:t>21</a:t>
            </a:fld>
            <a:endParaRPr lang="en-US" dirty="0"/>
          </a:p>
        </p:txBody>
      </p:sp>
      <p:sp>
        <p:nvSpPr>
          <p:cNvPr id="4" name="TextBox 9">
            <a:extLst>
              <a:ext uri="{FF2B5EF4-FFF2-40B4-BE49-F238E27FC236}">
                <a16:creationId xmlns:a16="http://schemas.microsoft.com/office/drawing/2014/main" id="{BD879957-7F99-4D94-998B-B9F876E63E00}"/>
              </a:ext>
            </a:extLst>
          </p:cNvPr>
          <p:cNvSpPr txBox="1"/>
          <p:nvPr/>
        </p:nvSpPr>
        <p:spPr>
          <a:xfrm>
            <a:off x="0" y="665719"/>
            <a:ext cx="8964488" cy="738664"/>
          </a:xfrm>
          <a:prstGeom prst="rect">
            <a:avLst/>
          </a:prstGeom>
          <a:noFill/>
        </p:spPr>
        <p:txBody>
          <a:bodyPr wrap="square" rtlCol="0">
            <a:spAutoFit/>
          </a:bodyPr>
          <a:lstStyle/>
          <a:p>
            <a:pPr>
              <a:lnSpc>
                <a:spcPct val="100000"/>
              </a:lnSpc>
            </a:pPr>
            <a:r>
              <a:rPr lang="en-US" altLang="zh-CN" sz="1400" b="1" dirty="0">
                <a:solidFill>
                  <a:prstClr val="black">
                    <a:lumMod val="85000"/>
                    <a:lumOff val="15000"/>
                  </a:prstClr>
                </a:solidFill>
                <a:latin typeface="微软雅黑" pitchFamily="34" charset="-122"/>
                <a:ea typeface="微软雅黑" pitchFamily="34" charset="-122"/>
                <a:cs typeface="+mn-cs"/>
              </a:rPr>
              <a:t>Fully automatic coaxial 9-winding coil winding equipment is adopted to realize fully automatic winding of coils, constant force of wires and insulating paper, consistent resistance type and controllable quality;</a:t>
            </a:r>
            <a:endParaRPr lang="zh-CN" altLang="en-US" sz="1400" b="1" dirty="0">
              <a:solidFill>
                <a:prstClr val="black">
                  <a:lumMod val="85000"/>
                  <a:lumOff val="15000"/>
                </a:prstClr>
              </a:solidFill>
              <a:latin typeface="微软雅黑" pitchFamily="34" charset="-122"/>
              <a:ea typeface="微软雅黑" pitchFamily="34" charset="-122"/>
              <a:cs typeface="+mn-cs"/>
            </a:endParaRPr>
          </a:p>
        </p:txBody>
      </p:sp>
      <p:grpSp>
        <p:nvGrpSpPr>
          <p:cNvPr id="10" name="组合 9">
            <a:extLst>
              <a:ext uri="{FF2B5EF4-FFF2-40B4-BE49-F238E27FC236}">
                <a16:creationId xmlns:a16="http://schemas.microsoft.com/office/drawing/2014/main" id="{BE1C70B0-4677-474A-AB89-1F6BBE05F270}"/>
              </a:ext>
            </a:extLst>
          </p:cNvPr>
          <p:cNvGrpSpPr/>
          <p:nvPr/>
        </p:nvGrpSpPr>
        <p:grpSpPr>
          <a:xfrm>
            <a:off x="80139" y="1275606"/>
            <a:ext cx="8693518" cy="3363446"/>
            <a:chOff x="54946" y="1296536"/>
            <a:chExt cx="11931049" cy="5261185"/>
          </a:xfrm>
        </p:grpSpPr>
        <p:pic>
          <p:nvPicPr>
            <p:cNvPr id="11" name="图片 10" descr="IMG_5605.JPG">
              <a:extLst>
                <a:ext uri="{FF2B5EF4-FFF2-40B4-BE49-F238E27FC236}">
                  <a16:creationId xmlns:a16="http://schemas.microsoft.com/office/drawing/2014/main" id="{E60C0113-7D0C-46A1-A8A9-D48BD13B850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4947" y="2115824"/>
              <a:ext cx="7372611" cy="4001041"/>
            </a:xfrm>
            <a:prstGeom prst="rect">
              <a:avLst/>
            </a:prstGeom>
            <a:ln>
              <a:noFill/>
            </a:ln>
            <a:effectLst>
              <a:softEdge rad="112500"/>
            </a:effectLst>
          </p:spPr>
        </p:pic>
        <p:pic>
          <p:nvPicPr>
            <p:cNvPr id="12" name="图片 11" descr="240626578431370090.jpg">
              <a:extLst>
                <a:ext uri="{FF2B5EF4-FFF2-40B4-BE49-F238E27FC236}">
                  <a16:creationId xmlns:a16="http://schemas.microsoft.com/office/drawing/2014/main" id="{CF8ABE44-D745-4F61-8C7C-BDFE408359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4795" y="1296536"/>
              <a:ext cx="4391200" cy="5261185"/>
            </a:xfrm>
            <a:prstGeom prst="rect">
              <a:avLst/>
            </a:prstGeom>
            <a:ln>
              <a:noFill/>
            </a:ln>
            <a:effectLst>
              <a:softEdge rad="112500"/>
            </a:effectLst>
          </p:spPr>
        </p:pic>
        <p:sp>
          <p:nvSpPr>
            <p:cNvPr id="13" name="TextBox 14">
              <a:extLst>
                <a:ext uri="{FF2B5EF4-FFF2-40B4-BE49-F238E27FC236}">
                  <a16:creationId xmlns:a16="http://schemas.microsoft.com/office/drawing/2014/main" id="{2FE01E6D-D308-4EE0-87B4-570B38D1966C}"/>
                </a:ext>
              </a:extLst>
            </p:cNvPr>
            <p:cNvSpPr>
              <a:spLocks noChangeArrowheads="1"/>
            </p:cNvSpPr>
            <p:nvPr/>
          </p:nvSpPr>
          <p:spPr bwMode="auto">
            <a:xfrm>
              <a:off x="54946" y="6116865"/>
              <a:ext cx="5606291" cy="433289"/>
            </a:xfrm>
            <a:prstGeom prst="rect">
              <a:avLst/>
            </a:prstGeom>
            <a:gradFill rotWithShape="1">
              <a:gsLst>
                <a:gs pos="0">
                  <a:srgbClr val="85A8AB"/>
                </a:gs>
                <a:gs pos="79999">
                  <a:srgbClr val="AEDCE0"/>
                </a:gs>
                <a:gs pos="100000">
                  <a:srgbClr val="AEDEE2"/>
                </a:gs>
              </a:gsLst>
              <a:lin ang="5400000" scaled="1"/>
            </a:gradFill>
            <a:ln w="9525">
              <a:noFill/>
              <a:miter lim="800000"/>
              <a:headEnd/>
              <a:tailEnd/>
            </a:ln>
          </p:spPr>
          <p:txBody>
            <a:bodyPr wrap="square">
              <a:spAutoFit/>
            </a:bodyPr>
            <a:lstStyle/>
            <a:p>
              <a:pPr>
                <a:lnSpc>
                  <a:spcPct val="100000"/>
                </a:lnSpc>
              </a:pPr>
              <a:r>
                <a:rPr lang="en-US" altLang="zh-CN" sz="1200" b="1" dirty="0">
                  <a:solidFill>
                    <a:prstClr val="black"/>
                  </a:solidFill>
                  <a:latin typeface="微软雅黑" pitchFamily="34" charset="-122"/>
                  <a:ea typeface="微软雅黑" pitchFamily="34" charset="-122"/>
                  <a:cs typeface="Arial" pitchFamily="34" charset="0"/>
                </a:rPr>
                <a:t>Coaxial 9-winding coil winding equipment</a:t>
              </a:r>
              <a:endParaRPr lang="zh-CN" altLang="en-US" sz="1200" b="1" dirty="0">
                <a:solidFill>
                  <a:prstClr val="black"/>
                </a:solidFill>
                <a:latin typeface="微软雅黑" pitchFamily="34" charset="-122"/>
                <a:ea typeface="微软雅黑" pitchFamily="34" charset="-122"/>
                <a:cs typeface="Arial" pitchFamily="34" charset="0"/>
              </a:endParaRPr>
            </a:p>
          </p:txBody>
        </p:sp>
      </p:grpSp>
    </p:spTree>
    <p:extLst>
      <p:ext uri="{BB962C8B-B14F-4D97-AF65-F5344CB8AC3E}">
        <p14:creationId xmlns:p14="http://schemas.microsoft.com/office/powerpoint/2010/main" val="3103088994"/>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860424" y="-11430"/>
            <a:ext cx="7672016" cy="429733"/>
          </a:xfrm>
        </p:spPr>
        <p:txBody>
          <a:bodyPr wrap="square"/>
          <a:lstStyle/>
          <a:p>
            <a:r>
              <a:rPr lang="en-US" sz="1600" dirty="0"/>
              <a:t>Industrial automation level: electromagnetic unit assembly line</a:t>
            </a:r>
          </a:p>
        </p:txBody>
      </p:sp>
      <p:sp>
        <p:nvSpPr>
          <p:cNvPr id="5" name="灯片编号占位符 1"/>
          <p:cNvSpPr>
            <a:spLocks noGrp="1"/>
          </p:cNvSpPr>
          <p:nvPr>
            <p:ph type="sldNum" sz="quarter" idx="10"/>
          </p:nvPr>
        </p:nvSpPr>
        <p:spPr>
          <a:xfrm>
            <a:off x="4426898" y="4812665"/>
            <a:ext cx="450850" cy="286385"/>
          </a:xfrm>
        </p:spPr>
        <p:txBody>
          <a:bodyPr/>
          <a:lstStyle/>
          <a:p>
            <a:pPr>
              <a:defRPr/>
            </a:pPr>
            <a:fld id="{4458D7BB-C5F0-C74A-897E-AD5E99CA2DB6}" type="slidenum">
              <a:rPr lang="en-US" smtClean="0"/>
              <a:pPr>
                <a:defRPr/>
              </a:pPr>
              <a:t>22</a:t>
            </a:fld>
            <a:endParaRPr lang="en-US" dirty="0"/>
          </a:p>
        </p:txBody>
      </p:sp>
      <p:grpSp>
        <p:nvGrpSpPr>
          <p:cNvPr id="4" name="组合 3">
            <a:extLst>
              <a:ext uri="{FF2B5EF4-FFF2-40B4-BE49-F238E27FC236}">
                <a16:creationId xmlns:a16="http://schemas.microsoft.com/office/drawing/2014/main" id="{3CEEB0FC-065D-4E10-AA0E-4A63C5183078}"/>
              </a:ext>
            </a:extLst>
          </p:cNvPr>
          <p:cNvGrpSpPr/>
          <p:nvPr/>
        </p:nvGrpSpPr>
        <p:grpSpPr>
          <a:xfrm>
            <a:off x="293916" y="731446"/>
            <a:ext cx="3087912" cy="3819430"/>
            <a:chOff x="265973" y="1120359"/>
            <a:chExt cx="4155660" cy="5540880"/>
          </a:xfrm>
        </p:grpSpPr>
        <p:pic>
          <p:nvPicPr>
            <p:cNvPr id="6" name="图片 5">
              <a:extLst>
                <a:ext uri="{FF2B5EF4-FFF2-40B4-BE49-F238E27FC236}">
                  <a16:creationId xmlns:a16="http://schemas.microsoft.com/office/drawing/2014/main" id="{A474E657-A4A4-4C07-80EC-DB4EB6DD5B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973" y="1120359"/>
              <a:ext cx="4155660" cy="5540880"/>
            </a:xfrm>
            <a:prstGeom prst="rect">
              <a:avLst/>
            </a:prstGeom>
            <a:ln>
              <a:noFill/>
            </a:ln>
            <a:effectLst>
              <a:softEdge rad="112500"/>
            </a:effectLst>
          </p:spPr>
        </p:pic>
        <p:sp>
          <p:nvSpPr>
            <p:cNvPr id="7" name="TextBox 14">
              <a:extLst>
                <a:ext uri="{FF2B5EF4-FFF2-40B4-BE49-F238E27FC236}">
                  <a16:creationId xmlns:a16="http://schemas.microsoft.com/office/drawing/2014/main" id="{4B86BC75-73DA-4847-AD3A-69944C3D9344}"/>
                </a:ext>
              </a:extLst>
            </p:cNvPr>
            <p:cNvSpPr>
              <a:spLocks noChangeArrowheads="1"/>
            </p:cNvSpPr>
            <p:nvPr/>
          </p:nvSpPr>
          <p:spPr bwMode="auto">
            <a:xfrm>
              <a:off x="322534" y="1149452"/>
              <a:ext cx="3956484" cy="401845"/>
            </a:xfrm>
            <a:prstGeom prst="rect">
              <a:avLst/>
            </a:prstGeom>
            <a:gradFill rotWithShape="1">
              <a:gsLst>
                <a:gs pos="0">
                  <a:srgbClr val="85A8AB"/>
                </a:gs>
                <a:gs pos="79999">
                  <a:srgbClr val="AEDCE0"/>
                </a:gs>
                <a:gs pos="100000">
                  <a:srgbClr val="AEDEE2"/>
                </a:gs>
              </a:gsLst>
              <a:lin ang="5400000" scaled="1"/>
            </a:gradFill>
            <a:ln w="9525">
              <a:noFill/>
              <a:miter lim="800000"/>
              <a:headEnd/>
              <a:tailEnd/>
            </a:ln>
          </p:spPr>
          <p:txBody>
            <a:bodyPr wrap="square">
              <a:spAutoFit/>
            </a:bodyPr>
            <a:lstStyle/>
            <a:p>
              <a:pPr>
                <a:lnSpc>
                  <a:spcPct val="100000"/>
                </a:lnSpc>
              </a:pPr>
              <a:r>
                <a:rPr lang="en-US" altLang="zh-CN" sz="1200" b="1" dirty="0">
                  <a:solidFill>
                    <a:prstClr val="black"/>
                  </a:solidFill>
                  <a:latin typeface="微软雅黑" pitchFamily="34" charset="-122"/>
                  <a:ea typeface="微软雅黑" pitchFamily="34" charset="-122"/>
                  <a:cs typeface="Arial" pitchFamily="34" charset="0"/>
                </a:rPr>
                <a:t>Electromagnetic unit assembly line</a:t>
              </a:r>
              <a:endParaRPr lang="zh-CN" altLang="en-US" sz="1200" b="1" dirty="0">
                <a:solidFill>
                  <a:prstClr val="black"/>
                </a:solidFill>
                <a:latin typeface="微软雅黑" pitchFamily="34" charset="-122"/>
                <a:ea typeface="微软雅黑" pitchFamily="34" charset="-122"/>
                <a:cs typeface="Arial" pitchFamily="34" charset="0"/>
              </a:endParaRPr>
            </a:p>
          </p:txBody>
        </p:sp>
      </p:grpSp>
      <p:grpSp>
        <p:nvGrpSpPr>
          <p:cNvPr id="8" name="组合 7">
            <a:extLst>
              <a:ext uri="{FF2B5EF4-FFF2-40B4-BE49-F238E27FC236}">
                <a16:creationId xmlns:a16="http://schemas.microsoft.com/office/drawing/2014/main" id="{3AB9D628-C6FE-47FC-BE21-40F91ABF4855}"/>
              </a:ext>
            </a:extLst>
          </p:cNvPr>
          <p:cNvGrpSpPr/>
          <p:nvPr/>
        </p:nvGrpSpPr>
        <p:grpSpPr>
          <a:xfrm>
            <a:off x="4211960" y="751500"/>
            <a:ext cx="4063225" cy="3861086"/>
            <a:chOff x="5481685" y="1119523"/>
            <a:chExt cx="5468220" cy="5601310"/>
          </a:xfrm>
        </p:grpSpPr>
        <p:pic>
          <p:nvPicPr>
            <p:cNvPr id="9" name="Picture 5" descr="C:\Users\WANGXI~1\AppData\Local\Temp\notes961E31\~b057941.TMP">
              <a:extLst>
                <a:ext uri="{FF2B5EF4-FFF2-40B4-BE49-F238E27FC236}">
                  <a16:creationId xmlns:a16="http://schemas.microsoft.com/office/drawing/2014/main" id="{497567CD-6213-43B5-A63D-B2E9D77C6B1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45320" y="3356478"/>
              <a:ext cx="4493816" cy="33643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图片 9">
              <a:extLst>
                <a:ext uri="{FF2B5EF4-FFF2-40B4-BE49-F238E27FC236}">
                  <a16:creationId xmlns:a16="http://schemas.microsoft.com/office/drawing/2014/main" id="{FAFEEF9E-BE56-450A-9709-40DB47D39F6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81685" y="1119523"/>
              <a:ext cx="5421087" cy="2236955"/>
            </a:xfrm>
            <a:prstGeom prst="rect">
              <a:avLst/>
            </a:prstGeom>
            <a:ln>
              <a:noFill/>
            </a:ln>
            <a:effectLst>
              <a:softEdge rad="112500"/>
            </a:effectLst>
          </p:spPr>
        </p:pic>
        <p:sp>
          <p:nvSpPr>
            <p:cNvPr id="11" name="TextBox 14">
              <a:extLst>
                <a:ext uri="{FF2B5EF4-FFF2-40B4-BE49-F238E27FC236}">
                  <a16:creationId xmlns:a16="http://schemas.microsoft.com/office/drawing/2014/main" id="{6B684505-F761-4AC6-980D-ABC1ADBA3777}"/>
                </a:ext>
              </a:extLst>
            </p:cNvPr>
            <p:cNvSpPr>
              <a:spLocks noChangeArrowheads="1"/>
            </p:cNvSpPr>
            <p:nvPr/>
          </p:nvSpPr>
          <p:spPr bwMode="auto">
            <a:xfrm>
              <a:off x="5528818" y="1120334"/>
              <a:ext cx="5421087" cy="401845"/>
            </a:xfrm>
            <a:prstGeom prst="rect">
              <a:avLst/>
            </a:prstGeom>
            <a:gradFill rotWithShape="1">
              <a:gsLst>
                <a:gs pos="0">
                  <a:srgbClr val="85A8AB"/>
                </a:gs>
                <a:gs pos="79999">
                  <a:srgbClr val="AEDCE0"/>
                </a:gs>
                <a:gs pos="100000">
                  <a:srgbClr val="AEDEE2"/>
                </a:gs>
              </a:gsLst>
              <a:lin ang="5400000" scaled="1"/>
            </a:gradFill>
            <a:ln w="9525">
              <a:noFill/>
              <a:miter lim="800000"/>
              <a:headEnd/>
              <a:tailEnd/>
            </a:ln>
          </p:spPr>
          <p:txBody>
            <a:bodyPr wrap="square">
              <a:spAutoFit/>
            </a:bodyPr>
            <a:lstStyle/>
            <a:p>
              <a:pPr>
                <a:lnSpc>
                  <a:spcPct val="100000"/>
                </a:lnSpc>
              </a:pPr>
              <a:r>
                <a:rPr lang="en-US" altLang="zh-CN" sz="1200" b="1" dirty="0">
                  <a:solidFill>
                    <a:prstClr val="black"/>
                  </a:solidFill>
                  <a:latin typeface="微软雅黑" pitchFamily="34" charset="-122"/>
                  <a:ea typeface="微软雅黑" pitchFamily="34" charset="-122"/>
                  <a:cs typeface="Arial" pitchFamily="34" charset="0"/>
                </a:rPr>
                <a:t>Electromagnetic unit total assembly fixed station</a:t>
              </a:r>
              <a:endParaRPr lang="zh-CN" altLang="en-US" sz="1200" b="1" dirty="0">
                <a:solidFill>
                  <a:prstClr val="black"/>
                </a:solidFill>
                <a:latin typeface="微软雅黑" pitchFamily="34" charset="-122"/>
                <a:ea typeface="微软雅黑" pitchFamily="34" charset="-122"/>
                <a:cs typeface="Arial" pitchFamily="34" charset="0"/>
              </a:endParaRPr>
            </a:p>
          </p:txBody>
        </p:sp>
      </p:grpSp>
    </p:spTree>
    <p:extLst>
      <p:ext uri="{BB962C8B-B14F-4D97-AF65-F5344CB8AC3E}">
        <p14:creationId xmlns:p14="http://schemas.microsoft.com/office/powerpoint/2010/main" val="3549493668"/>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860424" y="-11430"/>
            <a:ext cx="6663904" cy="435825"/>
          </a:xfrm>
        </p:spPr>
        <p:txBody>
          <a:bodyPr wrap="square"/>
          <a:lstStyle/>
          <a:p>
            <a:r>
              <a:rPr lang="en-US" sz="1800" dirty="0"/>
              <a:t>Industrial automation level - oil injection line</a:t>
            </a:r>
          </a:p>
        </p:txBody>
      </p:sp>
      <p:sp>
        <p:nvSpPr>
          <p:cNvPr id="5" name="灯片编号占位符 1"/>
          <p:cNvSpPr>
            <a:spLocks noGrp="1"/>
          </p:cNvSpPr>
          <p:nvPr>
            <p:ph type="sldNum" sz="quarter" idx="10"/>
          </p:nvPr>
        </p:nvSpPr>
        <p:spPr>
          <a:xfrm>
            <a:off x="4426898" y="4812665"/>
            <a:ext cx="450850" cy="286385"/>
          </a:xfrm>
        </p:spPr>
        <p:txBody>
          <a:bodyPr/>
          <a:lstStyle/>
          <a:p>
            <a:pPr>
              <a:defRPr/>
            </a:pPr>
            <a:fld id="{4458D7BB-C5F0-C74A-897E-AD5E99CA2DB6}" type="slidenum">
              <a:rPr lang="en-US" smtClean="0"/>
              <a:pPr>
                <a:defRPr/>
              </a:pPr>
              <a:t>23</a:t>
            </a:fld>
            <a:endParaRPr lang="en-US" dirty="0"/>
          </a:p>
        </p:txBody>
      </p:sp>
      <p:grpSp>
        <p:nvGrpSpPr>
          <p:cNvPr id="4" name="组合 3">
            <a:extLst>
              <a:ext uri="{FF2B5EF4-FFF2-40B4-BE49-F238E27FC236}">
                <a16:creationId xmlns:a16="http://schemas.microsoft.com/office/drawing/2014/main" id="{27CE5AAA-7530-4083-B26B-04BAFB8FCC14}"/>
              </a:ext>
            </a:extLst>
          </p:cNvPr>
          <p:cNvGrpSpPr/>
          <p:nvPr/>
        </p:nvGrpSpPr>
        <p:grpSpPr>
          <a:xfrm>
            <a:off x="611560" y="630362"/>
            <a:ext cx="3196548" cy="4196634"/>
            <a:chOff x="583364" y="902416"/>
            <a:chExt cx="4050000" cy="5776918"/>
          </a:xfrm>
        </p:grpSpPr>
        <p:pic>
          <p:nvPicPr>
            <p:cNvPr id="6" name="图片 5">
              <a:extLst>
                <a:ext uri="{FF2B5EF4-FFF2-40B4-BE49-F238E27FC236}">
                  <a16:creationId xmlns:a16="http://schemas.microsoft.com/office/drawing/2014/main" id="{75818082-2FFE-41D4-9289-3F131E6002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364" y="1279334"/>
              <a:ext cx="4050000" cy="5400000"/>
            </a:xfrm>
            <a:prstGeom prst="rect">
              <a:avLst/>
            </a:prstGeom>
            <a:ln>
              <a:noFill/>
            </a:ln>
            <a:effectLst>
              <a:softEdge rad="112500"/>
            </a:effectLst>
          </p:spPr>
        </p:pic>
        <p:sp>
          <p:nvSpPr>
            <p:cNvPr id="7" name="TextBox 14">
              <a:extLst>
                <a:ext uri="{FF2B5EF4-FFF2-40B4-BE49-F238E27FC236}">
                  <a16:creationId xmlns:a16="http://schemas.microsoft.com/office/drawing/2014/main" id="{AABEC3A0-AD33-4259-96FE-3E36ADB1A678}"/>
                </a:ext>
              </a:extLst>
            </p:cNvPr>
            <p:cNvSpPr>
              <a:spLocks noChangeArrowheads="1"/>
            </p:cNvSpPr>
            <p:nvPr/>
          </p:nvSpPr>
          <p:spPr bwMode="auto">
            <a:xfrm>
              <a:off x="805237" y="902416"/>
              <a:ext cx="3609936" cy="381306"/>
            </a:xfrm>
            <a:prstGeom prst="rect">
              <a:avLst/>
            </a:prstGeom>
            <a:gradFill rotWithShape="1">
              <a:gsLst>
                <a:gs pos="0">
                  <a:srgbClr val="85A8AB"/>
                </a:gs>
                <a:gs pos="79999">
                  <a:srgbClr val="AEDCE0"/>
                </a:gs>
                <a:gs pos="100000">
                  <a:srgbClr val="AEDEE2"/>
                </a:gs>
              </a:gsLst>
              <a:lin ang="5400000" scaled="1"/>
            </a:gradFill>
            <a:ln w="9525">
              <a:noFill/>
              <a:miter lim="800000"/>
              <a:headEnd/>
              <a:tailEnd/>
            </a:ln>
          </p:spPr>
          <p:txBody>
            <a:bodyPr wrap="square">
              <a:spAutoFit/>
            </a:bodyPr>
            <a:lstStyle/>
            <a:p>
              <a:pPr>
                <a:lnSpc>
                  <a:spcPct val="100000"/>
                </a:lnSpc>
              </a:pPr>
              <a:r>
                <a:rPr lang="en-US" altLang="zh-CN" sz="1200" b="1" dirty="0">
                  <a:solidFill>
                    <a:prstClr val="black"/>
                  </a:solidFill>
                  <a:latin typeface="微软雅黑" pitchFamily="34" charset="-122"/>
                  <a:ea typeface="微软雅黑" pitchFamily="34" charset="-122"/>
                  <a:cs typeface="Arial" pitchFamily="34" charset="0"/>
                </a:rPr>
                <a:t>Capacitor vacuum drying</a:t>
              </a:r>
              <a:endParaRPr lang="zh-CN" altLang="en-US" sz="1200" b="1" dirty="0">
                <a:solidFill>
                  <a:prstClr val="black"/>
                </a:solidFill>
                <a:latin typeface="微软雅黑" pitchFamily="34" charset="-122"/>
                <a:ea typeface="微软雅黑" pitchFamily="34" charset="-122"/>
                <a:cs typeface="Arial" pitchFamily="34" charset="0"/>
              </a:endParaRPr>
            </a:p>
          </p:txBody>
        </p:sp>
      </p:grpSp>
      <p:grpSp>
        <p:nvGrpSpPr>
          <p:cNvPr id="8" name="组合 7">
            <a:extLst>
              <a:ext uri="{FF2B5EF4-FFF2-40B4-BE49-F238E27FC236}">
                <a16:creationId xmlns:a16="http://schemas.microsoft.com/office/drawing/2014/main" id="{F7D7820F-66A9-4001-A3D3-552A3F568B90}"/>
              </a:ext>
            </a:extLst>
          </p:cNvPr>
          <p:cNvGrpSpPr/>
          <p:nvPr/>
        </p:nvGrpSpPr>
        <p:grpSpPr>
          <a:xfrm>
            <a:off x="5220073" y="630362"/>
            <a:ext cx="2849218" cy="4193807"/>
            <a:chOff x="7281032" y="906307"/>
            <a:chExt cx="3609936" cy="5773027"/>
          </a:xfrm>
        </p:grpSpPr>
        <p:pic>
          <p:nvPicPr>
            <p:cNvPr id="9" name="图片 8">
              <a:extLst>
                <a:ext uri="{FF2B5EF4-FFF2-40B4-BE49-F238E27FC236}">
                  <a16:creationId xmlns:a16="http://schemas.microsoft.com/office/drawing/2014/main" id="{EBACCA93-B0DA-481E-9E29-6CA8268C3F8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281032" y="1279334"/>
              <a:ext cx="3609936" cy="5400000"/>
            </a:xfrm>
            <a:prstGeom prst="rect">
              <a:avLst/>
            </a:prstGeom>
            <a:ln>
              <a:noFill/>
            </a:ln>
            <a:effectLst>
              <a:softEdge rad="112500"/>
            </a:effectLst>
          </p:spPr>
        </p:pic>
        <p:sp>
          <p:nvSpPr>
            <p:cNvPr id="10" name="TextBox 14">
              <a:extLst>
                <a:ext uri="{FF2B5EF4-FFF2-40B4-BE49-F238E27FC236}">
                  <a16:creationId xmlns:a16="http://schemas.microsoft.com/office/drawing/2014/main" id="{71D4B7EF-5CE1-43B6-9606-2CBD927662E3}"/>
                </a:ext>
              </a:extLst>
            </p:cNvPr>
            <p:cNvSpPr>
              <a:spLocks noChangeArrowheads="1"/>
            </p:cNvSpPr>
            <p:nvPr/>
          </p:nvSpPr>
          <p:spPr bwMode="auto">
            <a:xfrm>
              <a:off x="7463498" y="906307"/>
              <a:ext cx="3284408" cy="381306"/>
            </a:xfrm>
            <a:prstGeom prst="rect">
              <a:avLst/>
            </a:prstGeom>
            <a:gradFill rotWithShape="1">
              <a:gsLst>
                <a:gs pos="0">
                  <a:srgbClr val="85A8AB"/>
                </a:gs>
                <a:gs pos="79999">
                  <a:srgbClr val="AEDCE0"/>
                </a:gs>
                <a:gs pos="100000">
                  <a:srgbClr val="AEDEE2"/>
                </a:gs>
              </a:gsLst>
              <a:lin ang="5400000" scaled="1"/>
            </a:gradFill>
            <a:ln w="9525">
              <a:noFill/>
              <a:miter lim="800000"/>
              <a:headEnd/>
              <a:tailEnd/>
            </a:ln>
          </p:spPr>
          <p:txBody>
            <a:bodyPr wrap="square">
              <a:spAutoFit/>
            </a:bodyPr>
            <a:lstStyle/>
            <a:p>
              <a:pPr>
                <a:lnSpc>
                  <a:spcPct val="100000"/>
                </a:lnSpc>
              </a:pPr>
              <a:r>
                <a:rPr lang="en-US" altLang="zh-CN" sz="1200" b="1" dirty="0">
                  <a:solidFill>
                    <a:prstClr val="black"/>
                  </a:solidFill>
                  <a:latin typeface="微软雅黑" pitchFamily="34" charset="-122"/>
                  <a:ea typeface="微软雅黑" pitchFamily="34" charset="-122"/>
                  <a:cs typeface="Arial" pitchFamily="34" charset="0"/>
                </a:rPr>
                <a:t>CVT product assembly line</a:t>
              </a:r>
              <a:endParaRPr lang="zh-CN" altLang="en-US" sz="1200" b="1" dirty="0">
                <a:solidFill>
                  <a:prstClr val="black"/>
                </a:solidFill>
                <a:latin typeface="微软雅黑" pitchFamily="34" charset="-122"/>
                <a:ea typeface="微软雅黑" pitchFamily="34" charset="-122"/>
                <a:cs typeface="Arial" pitchFamily="34" charset="0"/>
              </a:endParaRPr>
            </a:p>
          </p:txBody>
        </p:sp>
      </p:grpSp>
    </p:spTree>
    <p:extLst>
      <p:ext uri="{BB962C8B-B14F-4D97-AF65-F5344CB8AC3E}">
        <p14:creationId xmlns:p14="http://schemas.microsoft.com/office/powerpoint/2010/main" val="3537009938"/>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a:xfrm>
            <a:off x="4426898" y="4812665"/>
            <a:ext cx="450850" cy="286385"/>
          </a:xfrm>
        </p:spPr>
        <p:txBody>
          <a:bodyPr/>
          <a:lstStyle/>
          <a:p>
            <a:pPr>
              <a:defRPr/>
            </a:pPr>
            <a:fld id="{4458D7BB-C5F0-C74A-897E-AD5E99CA2DB6}" type="slidenum">
              <a:rPr lang="en-US" smtClean="0"/>
              <a:pPr>
                <a:defRPr/>
              </a:pPr>
              <a:t>24</a:t>
            </a:fld>
            <a:endParaRPr lang="en-US" dirty="0"/>
          </a:p>
        </p:txBody>
      </p:sp>
      <p:grpSp>
        <p:nvGrpSpPr>
          <p:cNvPr id="11" name="组合 10">
            <a:extLst>
              <a:ext uri="{FF2B5EF4-FFF2-40B4-BE49-F238E27FC236}">
                <a16:creationId xmlns:a16="http://schemas.microsoft.com/office/drawing/2014/main" id="{6AC2AB96-A45D-4DE0-85E3-C4E5C49E9104}"/>
              </a:ext>
            </a:extLst>
          </p:cNvPr>
          <p:cNvGrpSpPr/>
          <p:nvPr/>
        </p:nvGrpSpPr>
        <p:grpSpPr>
          <a:xfrm>
            <a:off x="1143000" y="1156335"/>
            <a:ext cx="5406390" cy="489585"/>
            <a:chOff x="1143000" y="1156335"/>
            <a:chExt cx="5406390" cy="489585"/>
          </a:xfrm>
        </p:grpSpPr>
        <p:pic>
          <p:nvPicPr>
            <p:cNvPr id="3" name="图片 2"/>
            <p:cNvPicPr>
              <a:picLocks noChangeAspect="1"/>
            </p:cNvPicPr>
            <p:nvPr/>
          </p:nvPicPr>
          <p:blipFill>
            <a:blip r:embed="rId3"/>
            <a:stretch>
              <a:fillRect/>
            </a:stretch>
          </p:blipFill>
          <p:spPr>
            <a:xfrm>
              <a:off x="1143000" y="1156335"/>
              <a:ext cx="5406390" cy="489585"/>
            </a:xfrm>
            <a:prstGeom prst="rect">
              <a:avLst/>
            </a:prstGeom>
            <a:noFill/>
            <a:effectLst>
              <a:innerShdw blurRad="762000" dist="254000">
                <a:srgbClr val="124198"/>
              </a:innerShdw>
            </a:effectLst>
          </p:spPr>
        </p:pic>
        <p:sp>
          <p:nvSpPr>
            <p:cNvPr id="4" name="TextBox 3"/>
            <p:cNvSpPr txBox="1"/>
            <p:nvPr/>
          </p:nvSpPr>
          <p:spPr>
            <a:xfrm>
              <a:off x="2117346" y="1273808"/>
              <a:ext cx="3977639" cy="289310"/>
            </a:xfrm>
            <a:prstGeom prst="rect">
              <a:avLst/>
            </a:prstGeom>
            <a:noFill/>
          </p:spPr>
          <p:txBody>
            <a:bodyPr wrap="square" rtlCol="0">
              <a:spAutoFit/>
            </a:bodyPr>
            <a:lstStyle/>
            <a:p>
              <a:pPr marR="0" algn="just" defTabSz="914400" fontAlgn="auto">
                <a:spcBef>
                  <a:spcPts val="0"/>
                </a:spcBef>
                <a:spcAft>
                  <a:spcPts val="0"/>
                </a:spcAft>
                <a:buClrTx/>
                <a:buSzTx/>
                <a:buFontTx/>
                <a:buNone/>
                <a:defRPr/>
              </a:pPr>
              <a:r>
                <a:rPr lang="en-US" sz="1600" dirty="0">
                  <a:solidFill>
                    <a:schemeClr val="bg2">
                      <a:lumMod val="75000"/>
                    </a:schemeClr>
                  </a:solidFill>
                  <a:latin typeface="微软雅黑" pitchFamily="34" charset="-122"/>
                  <a:ea typeface="微软雅黑" pitchFamily="34" charset="-122"/>
                </a:rPr>
                <a:t>Product range and qualification</a:t>
              </a:r>
            </a:p>
          </p:txBody>
        </p:sp>
        <p:sp>
          <p:nvSpPr>
            <p:cNvPr id="13" name="六边形 12"/>
            <p:cNvSpPr/>
            <p:nvPr/>
          </p:nvSpPr>
          <p:spPr bwMode="auto">
            <a:xfrm>
              <a:off x="1287780" y="1242557"/>
              <a:ext cx="685800" cy="331470"/>
            </a:xfrm>
            <a:prstGeom prst="hexagon">
              <a:avLst>
                <a:gd name="adj" fmla="val 49616"/>
                <a:gd name="vf" fmla="val 115470"/>
              </a:avLst>
            </a:prstGeom>
            <a:solidFill>
              <a:srgbClr val="474747"/>
            </a:solidFill>
            <a:ln>
              <a:solidFill>
                <a:srgbClr val="474747"/>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0" marR="0" indent="0" algn="ctr" defTabSz="914400" rtl="0" eaLnBrk="0" fontAlgn="base" latinLnBrk="0" hangingPunct="0">
                <a:lnSpc>
                  <a:spcPct val="100000"/>
                </a:lnSpc>
                <a:spcBef>
                  <a:spcPct val="0"/>
                </a:spcBef>
                <a:spcAft>
                  <a:spcPct val="0"/>
                </a:spcAft>
                <a:buClrTx/>
                <a:buSzTx/>
                <a:buFontTx/>
                <a:buNone/>
              </a:pPr>
              <a:r>
                <a:rPr lang="en-US" altLang="zh-CN" sz="2000" b="1" kern="1200" dirty="0">
                  <a:solidFill>
                    <a:srgbClr val="FFFFFF"/>
                  </a:solidFill>
                  <a:latin typeface="微软雅黑" panose="020B0503020204020204" pitchFamily="34" charset="-122"/>
                  <a:ea typeface="微软雅黑" panose="020B0503020204020204" pitchFamily="34" charset="-122"/>
                </a:rPr>
                <a:t>01</a:t>
              </a:r>
              <a:endParaRPr lang="zh-CN" altLang="en-US" sz="2000" b="1" kern="1200" dirty="0">
                <a:solidFill>
                  <a:srgbClr val="FFFFFF"/>
                </a:solidFill>
                <a:latin typeface="微软雅黑" panose="020B0503020204020204" pitchFamily="34" charset="-122"/>
                <a:ea typeface="微软雅黑" panose="020B0503020204020204" pitchFamily="34" charset="-122"/>
              </a:endParaRPr>
            </a:p>
          </p:txBody>
        </p:sp>
      </p:grpSp>
      <p:grpSp>
        <p:nvGrpSpPr>
          <p:cNvPr id="10" name="组合 9">
            <a:extLst>
              <a:ext uri="{FF2B5EF4-FFF2-40B4-BE49-F238E27FC236}">
                <a16:creationId xmlns:a16="http://schemas.microsoft.com/office/drawing/2014/main" id="{9C950445-A8F6-4CE1-8F1D-5DFAEFC88623}"/>
              </a:ext>
            </a:extLst>
          </p:cNvPr>
          <p:cNvGrpSpPr/>
          <p:nvPr/>
        </p:nvGrpSpPr>
        <p:grpSpPr>
          <a:xfrm>
            <a:off x="1143000" y="1772683"/>
            <a:ext cx="5406390" cy="522497"/>
            <a:chOff x="1143000" y="1786414"/>
            <a:chExt cx="5406390" cy="522497"/>
          </a:xfrm>
        </p:grpSpPr>
        <p:pic>
          <p:nvPicPr>
            <p:cNvPr id="5" name="图片 4"/>
            <p:cNvPicPr>
              <a:picLocks noChangeAspect="1"/>
            </p:cNvPicPr>
            <p:nvPr/>
          </p:nvPicPr>
          <p:blipFill>
            <a:blip r:embed="rId3"/>
            <a:stretch>
              <a:fillRect/>
            </a:stretch>
          </p:blipFill>
          <p:spPr>
            <a:xfrm>
              <a:off x="1143000" y="1786414"/>
              <a:ext cx="5406390" cy="489585"/>
            </a:xfrm>
            <a:prstGeom prst="rect">
              <a:avLst/>
            </a:prstGeom>
            <a:effectLst>
              <a:innerShdw blurRad="762000" dist="254000">
                <a:srgbClr val="124198"/>
              </a:innerShdw>
            </a:effectLst>
          </p:spPr>
        </p:pic>
        <p:sp>
          <p:nvSpPr>
            <p:cNvPr id="6" name="TextBox 21"/>
            <p:cNvSpPr txBox="1"/>
            <p:nvPr/>
          </p:nvSpPr>
          <p:spPr>
            <a:xfrm>
              <a:off x="2194561" y="1822624"/>
              <a:ext cx="3825239" cy="486287"/>
            </a:xfrm>
            <a:prstGeom prst="rect">
              <a:avLst/>
            </a:prstGeom>
            <a:noFill/>
          </p:spPr>
          <p:txBody>
            <a:bodyPr wrap="square" rtlCol="0">
              <a:spAutoFit/>
            </a:bodyPr>
            <a:lstStyle/>
            <a:p>
              <a:pPr marR="0" algn="just" defTabSz="914400" fontAlgn="auto">
                <a:spcBef>
                  <a:spcPts val="0"/>
                </a:spcBef>
                <a:spcAft>
                  <a:spcPts val="0"/>
                </a:spcAft>
                <a:buClrTx/>
                <a:buSzTx/>
                <a:buFontTx/>
                <a:buNone/>
                <a:defRPr/>
              </a:pPr>
              <a:r>
                <a:rPr lang="en-US" sz="1600" dirty="0">
                  <a:solidFill>
                    <a:schemeClr val="bg2">
                      <a:lumMod val="75000"/>
                    </a:schemeClr>
                  </a:solidFill>
                  <a:latin typeface="微软雅黑" pitchFamily="34" charset="-122"/>
                  <a:ea typeface="微软雅黑" pitchFamily="34" charset="-122"/>
                </a:rPr>
                <a:t>Product structure and technical characteristics</a:t>
              </a:r>
            </a:p>
          </p:txBody>
        </p:sp>
        <p:sp>
          <p:nvSpPr>
            <p:cNvPr id="18" name="六边形 17"/>
            <p:cNvSpPr/>
            <p:nvPr/>
          </p:nvSpPr>
          <p:spPr bwMode="auto">
            <a:xfrm>
              <a:off x="1294130" y="1871207"/>
              <a:ext cx="685800" cy="331470"/>
            </a:xfrm>
            <a:prstGeom prst="hexagon">
              <a:avLst>
                <a:gd name="adj" fmla="val 49616"/>
                <a:gd name="vf" fmla="val 115470"/>
              </a:avLst>
            </a:prstGeom>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marL="0" marR="0" indent="0" algn="ctr" defTabSz="914400" rtl="0" eaLnBrk="0" fontAlgn="base" latinLnBrk="0" hangingPunct="0">
                <a:lnSpc>
                  <a:spcPct val="100000"/>
                </a:lnSpc>
                <a:spcBef>
                  <a:spcPct val="0"/>
                </a:spcBef>
                <a:spcAft>
                  <a:spcPct val="0"/>
                </a:spcAft>
                <a:buClrTx/>
                <a:buSzTx/>
                <a:buFontTx/>
                <a:buNone/>
              </a:pPr>
              <a:r>
                <a:rPr lang="en-US" altLang="zh-CN" sz="2000" b="1" kern="1200" dirty="0">
                  <a:solidFill>
                    <a:srgbClr val="FFFFFF"/>
                  </a:solidFill>
                  <a:latin typeface="微软雅黑" panose="020B0503020204020204" pitchFamily="34" charset="-122"/>
                  <a:ea typeface="微软雅黑" panose="020B0503020204020204" pitchFamily="34" charset="-122"/>
                </a:rPr>
                <a:t>02</a:t>
              </a:r>
              <a:endParaRPr lang="zh-CN" altLang="en-US" sz="2000" b="1" kern="1200"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8">
            <a:extLst>
              <a:ext uri="{FF2B5EF4-FFF2-40B4-BE49-F238E27FC236}">
                <a16:creationId xmlns:a16="http://schemas.microsoft.com/office/drawing/2014/main" id="{A417239A-E0D9-42B9-BB2F-664CE177A06E}"/>
              </a:ext>
            </a:extLst>
          </p:cNvPr>
          <p:cNvGrpSpPr/>
          <p:nvPr/>
        </p:nvGrpSpPr>
        <p:grpSpPr>
          <a:xfrm>
            <a:off x="1143000" y="2421943"/>
            <a:ext cx="5406390" cy="489585"/>
            <a:chOff x="1143000" y="2384584"/>
            <a:chExt cx="5406390" cy="489585"/>
          </a:xfrm>
        </p:grpSpPr>
        <p:pic>
          <p:nvPicPr>
            <p:cNvPr id="7" name="图片 6"/>
            <p:cNvPicPr>
              <a:picLocks noChangeAspect="1"/>
            </p:cNvPicPr>
            <p:nvPr/>
          </p:nvPicPr>
          <p:blipFill>
            <a:blip r:embed="rId3"/>
            <a:stretch>
              <a:fillRect/>
            </a:stretch>
          </p:blipFill>
          <p:spPr>
            <a:xfrm>
              <a:off x="1143000" y="2384584"/>
              <a:ext cx="5406390" cy="489585"/>
            </a:xfrm>
            <a:prstGeom prst="rect">
              <a:avLst/>
            </a:prstGeom>
            <a:effectLst>
              <a:innerShdw blurRad="762000" dist="254000">
                <a:srgbClr val="124198"/>
              </a:innerShdw>
            </a:effectLst>
          </p:spPr>
        </p:pic>
        <p:sp>
          <p:nvSpPr>
            <p:cNvPr id="8" name="TextBox 21"/>
            <p:cNvSpPr txBox="1"/>
            <p:nvPr/>
          </p:nvSpPr>
          <p:spPr>
            <a:xfrm>
              <a:off x="2194561" y="2470309"/>
              <a:ext cx="3159125" cy="289310"/>
            </a:xfrm>
            <a:prstGeom prst="rect">
              <a:avLst/>
            </a:prstGeom>
            <a:noFill/>
          </p:spPr>
          <p:txBody>
            <a:bodyPr wrap="square" rtlCol="0">
              <a:spAutoFit/>
            </a:bodyPr>
            <a:lstStyle/>
            <a:p>
              <a:pPr marR="0" algn="just" defTabSz="914400" fontAlgn="auto">
                <a:spcBef>
                  <a:spcPts val="0"/>
                </a:spcBef>
                <a:spcAft>
                  <a:spcPts val="0"/>
                </a:spcAft>
                <a:buClrTx/>
                <a:buSzTx/>
                <a:buFontTx/>
                <a:buNone/>
                <a:defRPr/>
              </a:pPr>
              <a:r>
                <a:rPr lang="en-US" sz="1600" dirty="0">
                  <a:solidFill>
                    <a:schemeClr val="bg2">
                      <a:lumMod val="75000"/>
                    </a:schemeClr>
                  </a:solidFill>
                  <a:latin typeface="微软雅黑" pitchFamily="34" charset="-122"/>
                  <a:ea typeface="微软雅黑" pitchFamily="34" charset="-122"/>
                </a:rPr>
                <a:t>Lean production process</a:t>
              </a:r>
            </a:p>
          </p:txBody>
        </p:sp>
        <p:sp>
          <p:nvSpPr>
            <p:cNvPr id="19" name="六边形 18"/>
            <p:cNvSpPr/>
            <p:nvPr/>
          </p:nvSpPr>
          <p:spPr bwMode="auto">
            <a:xfrm>
              <a:off x="1287780" y="2468107"/>
              <a:ext cx="685800" cy="331470"/>
            </a:xfrm>
            <a:prstGeom prst="hexagon">
              <a:avLst>
                <a:gd name="adj" fmla="val 49616"/>
                <a:gd name="vf" fmla="val 115470"/>
              </a:avLst>
            </a:prstGeom>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marL="0" marR="0" indent="0" algn="ctr" defTabSz="914400" rtl="0" eaLnBrk="0" fontAlgn="base" latinLnBrk="0" hangingPunct="0">
                <a:lnSpc>
                  <a:spcPct val="100000"/>
                </a:lnSpc>
                <a:spcBef>
                  <a:spcPct val="0"/>
                </a:spcBef>
                <a:spcAft>
                  <a:spcPct val="0"/>
                </a:spcAft>
                <a:buClrTx/>
                <a:buSzTx/>
                <a:buFontTx/>
                <a:buNone/>
              </a:pPr>
              <a:r>
                <a:rPr lang="en-US" altLang="zh-CN" sz="2000" b="1" kern="1200" dirty="0">
                  <a:solidFill>
                    <a:srgbClr val="FFFFFF"/>
                  </a:solidFill>
                  <a:latin typeface="微软雅黑" panose="020B0503020204020204" pitchFamily="34" charset="-122"/>
                  <a:ea typeface="微软雅黑" panose="020B0503020204020204" pitchFamily="34" charset="-122"/>
                </a:rPr>
                <a:t>03</a:t>
              </a:r>
              <a:endParaRPr lang="zh-CN" altLang="en-US" sz="2000" b="1" kern="1200" dirty="0">
                <a:solidFill>
                  <a:srgbClr val="FFFFFF"/>
                </a:solidFill>
                <a:latin typeface="微软雅黑" panose="020B0503020204020204" pitchFamily="34" charset="-122"/>
                <a:ea typeface="微软雅黑" panose="020B0503020204020204" pitchFamily="34" charset="-122"/>
              </a:endParaRPr>
            </a:p>
          </p:txBody>
        </p:sp>
      </p:grpSp>
      <p:grpSp>
        <p:nvGrpSpPr>
          <p:cNvPr id="16" name="组合 15">
            <a:extLst>
              <a:ext uri="{FF2B5EF4-FFF2-40B4-BE49-F238E27FC236}">
                <a16:creationId xmlns:a16="http://schemas.microsoft.com/office/drawing/2014/main" id="{9F205304-0E49-4977-9F2D-18DE53E8AD85}"/>
              </a:ext>
            </a:extLst>
          </p:cNvPr>
          <p:cNvGrpSpPr/>
          <p:nvPr/>
        </p:nvGrpSpPr>
        <p:grpSpPr>
          <a:xfrm>
            <a:off x="1145231" y="3038290"/>
            <a:ext cx="5406390" cy="489585"/>
            <a:chOff x="1143000" y="2384584"/>
            <a:chExt cx="5406390" cy="489585"/>
          </a:xfrm>
        </p:grpSpPr>
        <p:pic>
          <p:nvPicPr>
            <p:cNvPr id="17" name="图片 16">
              <a:extLst>
                <a:ext uri="{FF2B5EF4-FFF2-40B4-BE49-F238E27FC236}">
                  <a16:creationId xmlns:a16="http://schemas.microsoft.com/office/drawing/2014/main" id="{79BDF5A0-22E0-44A5-967E-F943D0053424}"/>
                </a:ext>
              </a:extLst>
            </p:cNvPr>
            <p:cNvPicPr>
              <a:picLocks noChangeAspect="1"/>
            </p:cNvPicPr>
            <p:nvPr/>
          </p:nvPicPr>
          <p:blipFill>
            <a:blip r:embed="rId3"/>
            <a:stretch>
              <a:fillRect/>
            </a:stretch>
          </p:blipFill>
          <p:spPr>
            <a:xfrm>
              <a:off x="1143000" y="2384584"/>
              <a:ext cx="5406390" cy="489585"/>
            </a:xfrm>
            <a:prstGeom prst="rect">
              <a:avLst/>
            </a:prstGeom>
            <a:effectLst>
              <a:innerShdw blurRad="762000" dist="254000">
                <a:srgbClr val="124198"/>
              </a:innerShdw>
            </a:effectLst>
          </p:spPr>
        </p:pic>
        <p:sp>
          <p:nvSpPr>
            <p:cNvPr id="20" name="TextBox 21">
              <a:extLst>
                <a:ext uri="{FF2B5EF4-FFF2-40B4-BE49-F238E27FC236}">
                  <a16:creationId xmlns:a16="http://schemas.microsoft.com/office/drawing/2014/main" id="{43762B57-1158-4BA1-B9FD-BBFD63B21F7D}"/>
                </a:ext>
              </a:extLst>
            </p:cNvPr>
            <p:cNvSpPr txBox="1"/>
            <p:nvPr/>
          </p:nvSpPr>
          <p:spPr>
            <a:xfrm>
              <a:off x="2194561" y="2470309"/>
              <a:ext cx="3159125" cy="289310"/>
            </a:xfrm>
            <a:prstGeom prst="rect">
              <a:avLst/>
            </a:prstGeom>
            <a:noFill/>
          </p:spPr>
          <p:txBody>
            <a:bodyPr wrap="square" rtlCol="0">
              <a:spAutoFit/>
            </a:bodyPr>
            <a:lstStyle/>
            <a:p>
              <a:pPr marR="0" algn="just" defTabSz="914400" fontAlgn="auto">
                <a:spcBef>
                  <a:spcPts val="0"/>
                </a:spcBef>
                <a:spcAft>
                  <a:spcPts val="0"/>
                </a:spcAft>
                <a:buClrTx/>
                <a:buSzTx/>
                <a:buFontTx/>
                <a:buNone/>
                <a:defRPr/>
              </a:pPr>
              <a:r>
                <a:rPr lang="en-US" sz="1600" dirty="0">
                  <a:solidFill>
                    <a:schemeClr val="bg2">
                      <a:lumMod val="75000"/>
                    </a:schemeClr>
                  </a:solidFill>
                  <a:latin typeface="微软雅黑" pitchFamily="34" charset="-122"/>
                  <a:ea typeface="微软雅黑" pitchFamily="34" charset="-122"/>
                </a:rPr>
                <a:t>Typical model project</a:t>
              </a:r>
            </a:p>
          </p:txBody>
        </p:sp>
        <p:sp>
          <p:nvSpPr>
            <p:cNvPr id="21" name="六边形 20">
              <a:extLst>
                <a:ext uri="{FF2B5EF4-FFF2-40B4-BE49-F238E27FC236}">
                  <a16:creationId xmlns:a16="http://schemas.microsoft.com/office/drawing/2014/main" id="{1AB1B3B7-BB26-409B-8DBF-B096B7D7B4EE}"/>
                </a:ext>
              </a:extLst>
            </p:cNvPr>
            <p:cNvSpPr/>
            <p:nvPr/>
          </p:nvSpPr>
          <p:spPr bwMode="auto">
            <a:xfrm>
              <a:off x="1287780" y="2468107"/>
              <a:ext cx="685800" cy="331470"/>
            </a:xfrm>
            <a:prstGeom prst="hexagon">
              <a:avLst>
                <a:gd name="adj" fmla="val 49616"/>
                <a:gd name="vf" fmla="val 115470"/>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marL="0" marR="0" indent="0" algn="ctr" defTabSz="914400" rtl="0" eaLnBrk="0" fontAlgn="base" latinLnBrk="0" hangingPunct="0">
                <a:lnSpc>
                  <a:spcPct val="100000"/>
                </a:lnSpc>
                <a:spcBef>
                  <a:spcPct val="0"/>
                </a:spcBef>
                <a:spcAft>
                  <a:spcPct val="0"/>
                </a:spcAft>
                <a:buClrTx/>
                <a:buSzTx/>
                <a:buFontTx/>
                <a:buNone/>
              </a:pPr>
              <a:r>
                <a:rPr lang="en-US" altLang="zh-CN" sz="2000" b="1" kern="1200" dirty="0">
                  <a:solidFill>
                    <a:srgbClr val="FFFFFF"/>
                  </a:solidFill>
                  <a:latin typeface="微软雅黑" panose="020B0503020204020204" pitchFamily="34" charset="-122"/>
                  <a:ea typeface="微软雅黑" panose="020B0503020204020204" pitchFamily="34" charset="-122"/>
                </a:rPr>
                <a:t>04</a:t>
              </a:r>
              <a:endParaRPr lang="zh-CN" altLang="en-US" sz="2000" b="1" kern="1200"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263327329"/>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860424" y="-11430"/>
            <a:ext cx="6663904" cy="435825"/>
          </a:xfrm>
        </p:spPr>
        <p:txBody>
          <a:bodyPr wrap="square"/>
          <a:lstStyle/>
          <a:p>
            <a:r>
              <a:rPr lang="en-US" sz="1800" dirty="0"/>
              <a:t>Order and market conditions</a:t>
            </a:r>
          </a:p>
        </p:txBody>
      </p:sp>
      <p:sp>
        <p:nvSpPr>
          <p:cNvPr id="5" name="灯片编号占位符 1"/>
          <p:cNvSpPr>
            <a:spLocks noGrp="1"/>
          </p:cNvSpPr>
          <p:nvPr>
            <p:ph type="sldNum" sz="quarter" idx="10"/>
          </p:nvPr>
        </p:nvSpPr>
        <p:spPr>
          <a:xfrm>
            <a:off x="4426898" y="4812665"/>
            <a:ext cx="450850" cy="286385"/>
          </a:xfrm>
        </p:spPr>
        <p:txBody>
          <a:bodyPr/>
          <a:lstStyle/>
          <a:p>
            <a:pPr>
              <a:defRPr/>
            </a:pPr>
            <a:fld id="{4458D7BB-C5F0-C74A-897E-AD5E99CA2DB6}" type="slidenum">
              <a:rPr lang="en-US" smtClean="0"/>
              <a:pPr>
                <a:defRPr/>
              </a:pPr>
              <a:t>25</a:t>
            </a:fld>
            <a:endParaRPr lang="en-US" dirty="0"/>
          </a:p>
        </p:txBody>
      </p:sp>
      <p:sp>
        <p:nvSpPr>
          <p:cNvPr id="4" name="TextBox 12">
            <a:extLst>
              <a:ext uri="{FF2B5EF4-FFF2-40B4-BE49-F238E27FC236}">
                <a16:creationId xmlns:a16="http://schemas.microsoft.com/office/drawing/2014/main" id="{9C650395-29AF-492D-AD3C-49DFE4E272AD}"/>
              </a:ext>
            </a:extLst>
          </p:cNvPr>
          <p:cNvSpPr txBox="1">
            <a:spLocks noChangeArrowheads="1"/>
          </p:cNvSpPr>
          <p:nvPr/>
        </p:nvSpPr>
        <p:spPr bwMode="auto">
          <a:xfrm>
            <a:off x="6186556" y="606720"/>
            <a:ext cx="2013693" cy="307777"/>
          </a:xfrm>
          <a:prstGeom prst="rect">
            <a:avLst/>
          </a:prstGeom>
          <a:noFill/>
          <a:ln w="9525">
            <a:noFill/>
            <a:miter lim="800000"/>
            <a:headEnd/>
            <a:tailEnd/>
          </a:ln>
        </p:spPr>
        <p:txBody>
          <a:bodyPr wrap="none">
            <a:spAutoFit/>
          </a:bodyPr>
          <a:lstStyle/>
          <a:p>
            <a:pPr>
              <a:lnSpc>
                <a:spcPct val="100000"/>
              </a:lnSpc>
            </a:pPr>
            <a:r>
              <a:rPr lang="en-US" altLang="zh-CN" sz="1400" dirty="0">
                <a:solidFill>
                  <a:srgbClr val="C00000"/>
                </a:solidFill>
                <a:latin typeface="Arial" pitchFamily="34" charset="0"/>
                <a:ea typeface="等线" pitchFamily="2" charset="-122"/>
                <a:cs typeface="+mn-cs"/>
              </a:rPr>
              <a:t>Product order structure</a:t>
            </a:r>
            <a:endParaRPr lang="zh-CN" altLang="en-US" sz="1400" dirty="0">
              <a:solidFill>
                <a:srgbClr val="C00000"/>
              </a:solidFill>
              <a:latin typeface="Arial" pitchFamily="34" charset="0"/>
              <a:ea typeface="等线" pitchFamily="2" charset="-122"/>
              <a:cs typeface="+mn-cs"/>
            </a:endParaRPr>
          </a:p>
        </p:txBody>
      </p:sp>
      <p:graphicFrame>
        <p:nvGraphicFramePr>
          <p:cNvPr id="6" name="图表 5">
            <a:extLst>
              <a:ext uri="{FF2B5EF4-FFF2-40B4-BE49-F238E27FC236}">
                <a16:creationId xmlns:a16="http://schemas.microsoft.com/office/drawing/2014/main" id="{03DC7357-3D88-4213-BB6E-1C1F85380164}"/>
              </a:ext>
            </a:extLst>
          </p:cNvPr>
          <p:cNvGraphicFramePr/>
          <p:nvPr>
            <p:extLst>
              <p:ext uri="{D42A27DB-BD31-4B8C-83A1-F6EECF244321}">
                <p14:modId xmlns:p14="http://schemas.microsoft.com/office/powerpoint/2010/main" val="3373576387"/>
              </p:ext>
            </p:extLst>
          </p:nvPr>
        </p:nvGraphicFramePr>
        <p:xfrm>
          <a:off x="5887162" y="904037"/>
          <a:ext cx="3095625" cy="2324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表格 6">
            <a:extLst>
              <a:ext uri="{FF2B5EF4-FFF2-40B4-BE49-F238E27FC236}">
                <a16:creationId xmlns:a16="http://schemas.microsoft.com/office/drawing/2014/main" id="{13FDE5D4-4E47-44B6-B76D-0878F8033259}"/>
              </a:ext>
            </a:extLst>
          </p:cNvPr>
          <p:cNvGraphicFramePr>
            <a:graphicFrameLocks noGrp="1"/>
          </p:cNvGraphicFramePr>
          <p:nvPr>
            <p:extLst>
              <p:ext uri="{D42A27DB-BD31-4B8C-83A1-F6EECF244321}">
                <p14:modId xmlns:p14="http://schemas.microsoft.com/office/powerpoint/2010/main" val="2009918901"/>
              </p:ext>
            </p:extLst>
          </p:nvPr>
        </p:nvGraphicFramePr>
        <p:xfrm>
          <a:off x="467544" y="3525454"/>
          <a:ext cx="7992889" cy="1303765"/>
        </p:xfrm>
        <a:graphic>
          <a:graphicData uri="http://schemas.openxmlformats.org/drawingml/2006/table">
            <a:tbl>
              <a:tblPr/>
              <a:tblGrid>
                <a:gridCol w="1713470">
                  <a:extLst>
                    <a:ext uri="{9D8B030D-6E8A-4147-A177-3AD203B41FA5}">
                      <a16:colId xmlns:a16="http://schemas.microsoft.com/office/drawing/2014/main" val="424400840"/>
                    </a:ext>
                  </a:extLst>
                </a:gridCol>
                <a:gridCol w="757157">
                  <a:extLst>
                    <a:ext uri="{9D8B030D-6E8A-4147-A177-3AD203B41FA5}">
                      <a16:colId xmlns:a16="http://schemas.microsoft.com/office/drawing/2014/main" val="1323082862"/>
                    </a:ext>
                  </a:extLst>
                </a:gridCol>
                <a:gridCol w="757157">
                  <a:extLst>
                    <a:ext uri="{9D8B030D-6E8A-4147-A177-3AD203B41FA5}">
                      <a16:colId xmlns:a16="http://schemas.microsoft.com/office/drawing/2014/main" val="3076120144"/>
                    </a:ext>
                  </a:extLst>
                </a:gridCol>
                <a:gridCol w="757157">
                  <a:extLst>
                    <a:ext uri="{9D8B030D-6E8A-4147-A177-3AD203B41FA5}">
                      <a16:colId xmlns:a16="http://schemas.microsoft.com/office/drawing/2014/main" val="2374028490"/>
                    </a:ext>
                  </a:extLst>
                </a:gridCol>
                <a:gridCol w="757157">
                  <a:extLst>
                    <a:ext uri="{9D8B030D-6E8A-4147-A177-3AD203B41FA5}">
                      <a16:colId xmlns:a16="http://schemas.microsoft.com/office/drawing/2014/main" val="2412906808"/>
                    </a:ext>
                  </a:extLst>
                </a:gridCol>
                <a:gridCol w="757157">
                  <a:extLst>
                    <a:ext uri="{9D8B030D-6E8A-4147-A177-3AD203B41FA5}">
                      <a16:colId xmlns:a16="http://schemas.microsoft.com/office/drawing/2014/main" val="217508485"/>
                    </a:ext>
                  </a:extLst>
                </a:gridCol>
                <a:gridCol w="757157">
                  <a:extLst>
                    <a:ext uri="{9D8B030D-6E8A-4147-A177-3AD203B41FA5}">
                      <a16:colId xmlns:a16="http://schemas.microsoft.com/office/drawing/2014/main" val="1125929720"/>
                    </a:ext>
                  </a:extLst>
                </a:gridCol>
                <a:gridCol w="757157">
                  <a:extLst>
                    <a:ext uri="{9D8B030D-6E8A-4147-A177-3AD203B41FA5}">
                      <a16:colId xmlns:a16="http://schemas.microsoft.com/office/drawing/2014/main" val="3548243846"/>
                    </a:ext>
                  </a:extLst>
                </a:gridCol>
                <a:gridCol w="979320">
                  <a:extLst>
                    <a:ext uri="{9D8B030D-6E8A-4147-A177-3AD203B41FA5}">
                      <a16:colId xmlns:a16="http://schemas.microsoft.com/office/drawing/2014/main" val="3368809667"/>
                    </a:ext>
                  </a:extLst>
                </a:gridCol>
              </a:tblGrid>
              <a:tr h="385753">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1" i="0" u="none" strike="noStrike" dirty="0">
                          <a:solidFill>
                            <a:srgbClr val="FFFFFF"/>
                          </a:solidFill>
                          <a:effectLst/>
                          <a:latin typeface="仿宋" panose="02010609060101010101" pitchFamily="49" charset="-122"/>
                          <a:ea typeface="仿宋" panose="02010609060101010101" pitchFamily="49" charset="-122"/>
                        </a:rPr>
                        <a:t>Product type</a:t>
                      </a:r>
                      <a:endParaRPr lang="zh-CN" altLang="en-US" sz="1200" b="1" i="0" u="none" strike="noStrike" dirty="0">
                        <a:solidFill>
                          <a:srgbClr val="FFFFFF"/>
                        </a:solidFill>
                        <a:effectLst/>
                        <a:latin typeface="仿宋" panose="02010609060101010101" pitchFamily="49" charset="-122"/>
                        <a:ea typeface="仿宋" panose="02010609060101010101" pitchFamily="49"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1" i="0" u="none" strike="noStrike" dirty="0">
                          <a:solidFill>
                            <a:srgbClr val="FFFFFF"/>
                          </a:solidFill>
                          <a:effectLst/>
                          <a:latin typeface="仿宋" panose="02010609060101010101" pitchFamily="49" charset="-122"/>
                          <a:ea typeface="仿宋" panose="02010609060101010101" pitchFamily="49" charset="-122"/>
                        </a:rPr>
                        <a:t>2012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1" i="0" u="none" strike="noStrike" dirty="0">
                          <a:solidFill>
                            <a:srgbClr val="FFFFFF"/>
                          </a:solidFill>
                          <a:effectLst/>
                          <a:latin typeface="仿宋" panose="02010609060101010101" pitchFamily="49" charset="-122"/>
                          <a:ea typeface="仿宋" panose="02010609060101010101" pitchFamily="49" charset="-122"/>
                        </a:rPr>
                        <a:t>2013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1" i="0" u="none" strike="noStrike">
                          <a:solidFill>
                            <a:srgbClr val="FFFFFF"/>
                          </a:solidFill>
                          <a:effectLst/>
                          <a:latin typeface="仿宋" panose="02010609060101010101" pitchFamily="49" charset="-122"/>
                          <a:ea typeface="仿宋" panose="02010609060101010101" pitchFamily="49" charset="-122"/>
                        </a:rPr>
                        <a:t>2014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1" i="0" u="none" strike="noStrike">
                          <a:solidFill>
                            <a:srgbClr val="FFFFFF"/>
                          </a:solidFill>
                          <a:effectLst/>
                          <a:latin typeface="仿宋" panose="02010609060101010101" pitchFamily="49" charset="-122"/>
                          <a:ea typeface="仿宋" panose="02010609060101010101" pitchFamily="49" charset="-122"/>
                        </a:rPr>
                        <a:t>2015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1" i="0" u="none" strike="noStrike">
                          <a:solidFill>
                            <a:srgbClr val="FFFFFF"/>
                          </a:solidFill>
                          <a:effectLst/>
                          <a:latin typeface="仿宋" panose="02010609060101010101" pitchFamily="49" charset="-122"/>
                          <a:ea typeface="仿宋" panose="02010609060101010101" pitchFamily="49" charset="-122"/>
                        </a:rPr>
                        <a:t>2016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1" i="0" u="none" strike="noStrike">
                          <a:solidFill>
                            <a:srgbClr val="FFFFFF"/>
                          </a:solidFill>
                          <a:effectLst/>
                          <a:latin typeface="仿宋" panose="02010609060101010101" pitchFamily="49" charset="-122"/>
                          <a:ea typeface="仿宋" panose="02010609060101010101" pitchFamily="49" charset="-122"/>
                        </a:rPr>
                        <a:t>2017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1" i="0" u="none" strike="noStrike" dirty="0">
                          <a:solidFill>
                            <a:srgbClr val="FFFFFF"/>
                          </a:solidFill>
                          <a:effectLst/>
                          <a:latin typeface="仿宋" panose="02010609060101010101" pitchFamily="49" charset="-122"/>
                          <a:ea typeface="仿宋" panose="02010609060101010101" pitchFamily="49" charset="-122"/>
                        </a:rPr>
                        <a:t>2018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1" i="0" u="none" strike="noStrike" dirty="0">
                          <a:solidFill>
                            <a:srgbClr val="FFFFFF"/>
                          </a:solidFill>
                          <a:effectLst/>
                          <a:latin typeface="仿宋" panose="02010609060101010101" pitchFamily="49" charset="-122"/>
                          <a:ea typeface="仿宋" panose="02010609060101010101" pitchFamily="49" charset="-122"/>
                        </a:rPr>
                        <a:t>Total since 2004 (number of units)</a:t>
                      </a:r>
                      <a:endParaRPr lang="zh-CN" altLang="en-US" sz="1200" b="1" i="0" u="none" strike="noStrike" dirty="0">
                        <a:solidFill>
                          <a:srgbClr val="FFFFFF"/>
                        </a:solidFill>
                        <a:effectLst/>
                        <a:latin typeface="仿宋" panose="02010609060101010101" pitchFamily="49" charset="-122"/>
                        <a:ea typeface="仿宋" panose="02010609060101010101" pitchFamily="49"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916978528"/>
                  </a:ext>
                </a:extLst>
              </a:tr>
              <a:tr h="272408">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sz="1200" b="0" i="0" u="none" strike="noStrike">
                          <a:solidFill>
                            <a:srgbClr val="000000"/>
                          </a:solidFill>
                          <a:effectLst/>
                          <a:latin typeface="仿宋" panose="02010609060101010101" pitchFamily="49" charset="-122"/>
                          <a:ea typeface="仿宋" panose="02010609060101010101" pitchFamily="49" charset="-122"/>
                        </a:rPr>
                        <a:t>110-220kV  CVT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0" i="0" u="none" strike="noStrike">
                          <a:solidFill>
                            <a:srgbClr val="000000"/>
                          </a:solidFill>
                          <a:effectLst/>
                          <a:latin typeface="仿宋" panose="02010609060101010101" pitchFamily="49" charset="-122"/>
                          <a:ea typeface="仿宋" panose="02010609060101010101" pitchFamily="49" charset="-122"/>
                        </a:rPr>
                        <a:t>2607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0" i="0" u="none" strike="noStrike" dirty="0">
                          <a:solidFill>
                            <a:srgbClr val="000000"/>
                          </a:solidFill>
                          <a:effectLst/>
                          <a:latin typeface="仿宋" panose="02010609060101010101" pitchFamily="49" charset="-122"/>
                          <a:ea typeface="仿宋" panose="02010609060101010101" pitchFamily="49" charset="-122"/>
                        </a:rPr>
                        <a:t>3522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0" i="0" u="none" strike="noStrike" dirty="0">
                          <a:solidFill>
                            <a:srgbClr val="000000"/>
                          </a:solidFill>
                          <a:effectLst/>
                          <a:latin typeface="仿宋" panose="02010609060101010101" pitchFamily="49" charset="-122"/>
                          <a:ea typeface="仿宋" panose="02010609060101010101" pitchFamily="49" charset="-122"/>
                        </a:rPr>
                        <a:t>4285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0" i="0" u="none" strike="noStrike">
                          <a:solidFill>
                            <a:srgbClr val="000000"/>
                          </a:solidFill>
                          <a:effectLst/>
                          <a:latin typeface="仿宋" panose="02010609060101010101" pitchFamily="49" charset="-122"/>
                          <a:ea typeface="仿宋" panose="02010609060101010101" pitchFamily="49" charset="-122"/>
                        </a:rPr>
                        <a:t>4465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0" i="0" u="none" strike="noStrike">
                          <a:solidFill>
                            <a:srgbClr val="000000"/>
                          </a:solidFill>
                          <a:effectLst/>
                          <a:latin typeface="仿宋" panose="02010609060101010101" pitchFamily="49" charset="-122"/>
                          <a:ea typeface="仿宋" panose="02010609060101010101" pitchFamily="49" charset="-122"/>
                        </a:rPr>
                        <a:t>3716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0" i="0" u="none" strike="noStrike">
                          <a:solidFill>
                            <a:srgbClr val="000000"/>
                          </a:solidFill>
                          <a:effectLst/>
                          <a:latin typeface="仿宋" panose="02010609060101010101" pitchFamily="49" charset="-122"/>
                          <a:ea typeface="仿宋" panose="02010609060101010101" pitchFamily="49" charset="-122"/>
                        </a:rPr>
                        <a:t>4445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0" i="0" u="none" strike="noStrike" dirty="0">
                          <a:solidFill>
                            <a:srgbClr val="000000"/>
                          </a:solidFill>
                          <a:effectLst/>
                          <a:latin typeface="仿宋" panose="02010609060101010101" pitchFamily="49" charset="-122"/>
                          <a:ea typeface="仿宋" panose="02010609060101010101" pitchFamily="49" charset="-122"/>
                        </a:rPr>
                        <a:t>3362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0" i="0" u="none" strike="noStrike">
                          <a:solidFill>
                            <a:srgbClr val="000000"/>
                          </a:solidFill>
                          <a:effectLst/>
                          <a:latin typeface="仿宋" panose="02010609060101010101" pitchFamily="49" charset="-122"/>
                          <a:ea typeface="仿宋" panose="02010609060101010101" pitchFamily="49" charset="-122"/>
                        </a:rPr>
                        <a:t>32836</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6199199"/>
                  </a:ext>
                </a:extLst>
              </a:tr>
              <a:tr h="195704">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sz="1200" b="0" i="0" u="none" strike="noStrike">
                          <a:solidFill>
                            <a:srgbClr val="000000"/>
                          </a:solidFill>
                          <a:effectLst/>
                          <a:latin typeface="仿宋" panose="02010609060101010101" pitchFamily="49" charset="-122"/>
                          <a:ea typeface="仿宋" panose="02010609060101010101" pitchFamily="49" charset="-122"/>
                        </a:rPr>
                        <a:t>330/500/750kV  CVT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0" i="0" u="none" strike="noStrike">
                          <a:solidFill>
                            <a:srgbClr val="000000"/>
                          </a:solidFill>
                          <a:effectLst/>
                          <a:latin typeface="仿宋" panose="02010609060101010101" pitchFamily="49" charset="-122"/>
                          <a:ea typeface="仿宋" panose="02010609060101010101" pitchFamily="49" charset="-122"/>
                        </a:rPr>
                        <a:t>59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0" i="0" u="none" strike="noStrike">
                          <a:solidFill>
                            <a:srgbClr val="000000"/>
                          </a:solidFill>
                          <a:effectLst/>
                          <a:latin typeface="仿宋" panose="02010609060101010101" pitchFamily="49" charset="-122"/>
                          <a:ea typeface="仿宋" panose="02010609060101010101" pitchFamily="49" charset="-122"/>
                        </a:rPr>
                        <a:t>115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0" i="0" u="none" strike="noStrike">
                          <a:solidFill>
                            <a:srgbClr val="000000"/>
                          </a:solidFill>
                          <a:effectLst/>
                          <a:latin typeface="仿宋" panose="02010609060101010101" pitchFamily="49" charset="-122"/>
                          <a:ea typeface="仿宋" panose="02010609060101010101" pitchFamily="49" charset="-122"/>
                        </a:rPr>
                        <a:t>208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0" i="0" u="none" strike="noStrike" dirty="0">
                          <a:solidFill>
                            <a:srgbClr val="000000"/>
                          </a:solidFill>
                          <a:effectLst/>
                          <a:latin typeface="仿宋" panose="02010609060101010101" pitchFamily="49" charset="-122"/>
                          <a:ea typeface="仿宋" panose="02010609060101010101" pitchFamily="49" charset="-122"/>
                        </a:rPr>
                        <a:t>146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0" i="0" u="none" strike="noStrike" dirty="0">
                          <a:solidFill>
                            <a:srgbClr val="000000"/>
                          </a:solidFill>
                          <a:effectLst/>
                          <a:latin typeface="仿宋" panose="02010609060101010101" pitchFamily="49" charset="-122"/>
                          <a:ea typeface="仿宋" panose="02010609060101010101" pitchFamily="49" charset="-122"/>
                        </a:rPr>
                        <a:t>604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0" i="0" u="none" strike="noStrike" dirty="0">
                          <a:solidFill>
                            <a:srgbClr val="000000"/>
                          </a:solidFill>
                          <a:effectLst/>
                          <a:latin typeface="仿宋" panose="02010609060101010101" pitchFamily="49" charset="-122"/>
                          <a:ea typeface="仿宋" panose="02010609060101010101" pitchFamily="49" charset="-122"/>
                        </a:rPr>
                        <a:t>407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0" i="0" u="none" strike="noStrike" dirty="0">
                          <a:solidFill>
                            <a:srgbClr val="000000"/>
                          </a:solidFill>
                          <a:effectLst/>
                          <a:latin typeface="仿宋" panose="02010609060101010101" pitchFamily="49" charset="-122"/>
                          <a:ea typeface="仿宋" panose="02010609060101010101" pitchFamily="49" charset="-122"/>
                        </a:rPr>
                        <a:t>631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0" i="0" u="none" strike="noStrike">
                          <a:solidFill>
                            <a:srgbClr val="000000"/>
                          </a:solidFill>
                          <a:effectLst/>
                          <a:latin typeface="仿宋" panose="02010609060101010101" pitchFamily="49" charset="-122"/>
                          <a:ea typeface="仿宋" panose="02010609060101010101" pitchFamily="49" charset="-122"/>
                        </a:rPr>
                        <a:t>2182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5500051"/>
                  </a:ext>
                </a:extLst>
              </a:tr>
              <a:tr h="280663">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1" i="0" u="none" strike="noStrike" dirty="0">
                          <a:solidFill>
                            <a:srgbClr val="000000"/>
                          </a:solidFill>
                          <a:effectLst/>
                          <a:latin typeface="仿宋" panose="02010609060101010101" pitchFamily="49" charset="-122"/>
                          <a:ea typeface="仿宋" panose="02010609060101010101" pitchFamily="49" charset="-122"/>
                        </a:rPr>
                        <a:t>Total</a:t>
                      </a:r>
                      <a:r>
                        <a:rPr lang="zh-CN" altLang="en-US" sz="1200" b="1" i="0" u="none" strike="noStrike" dirty="0">
                          <a:solidFill>
                            <a:srgbClr val="000000"/>
                          </a:solidFill>
                          <a:effectLst/>
                          <a:latin typeface="仿宋" panose="02010609060101010101" pitchFamily="49" charset="-122"/>
                          <a:ea typeface="仿宋" panose="02010609060101010101" pitchFamily="49" charset="-122"/>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1" i="0" u="none" strike="noStrike" dirty="0">
                          <a:solidFill>
                            <a:srgbClr val="000000"/>
                          </a:solidFill>
                          <a:effectLst/>
                          <a:latin typeface="仿宋" panose="02010609060101010101" pitchFamily="49" charset="-122"/>
                          <a:ea typeface="仿宋" panose="02010609060101010101" pitchFamily="49" charset="-122"/>
                        </a:rPr>
                        <a:t>2666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1" i="0" u="none" strike="noStrike">
                          <a:solidFill>
                            <a:srgbClr val="000000"/>
                          </a:solidFill>
                          <a:effectLst/>
                          <a:latin typeface="仿宋" panose="02010609060101010101" pitchFamily="49" charset="-122"/>
                          <a:ea typeface="仿宋" panose="02010609060101010101" pitchFamily="49" charset="-122"/>
                        </a:rPr>
                        <a:t>3637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1" i="0" u="none" strike="noStrike">
                          <a:solidFill>
                            <a:srgbClr val="000000"/>
                          </a:solidFill>
                          <a:effectLst/>
                          <a:latin typeface="仿宋" panose="02010609060101010101" pitchFamily="49" charset="-122"/>
                          <a:ea typeface="仿宋" panose="02010609060101010101" pitchFamily="49" charset="-122"/>
                        </a:rPr>
                        <a:t>4493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1" i="0" u="none" strike="noStrike">
                          <a:solidFill>
                            <a:srgbClr val="000000"/>
                          </a:solidFill>
                          <a:effectLst/>
                          <a:latin typeface="仿宋" panose="02010609060101010101" pitchFamily="49" charset="-122"/>
                          <a:ea typeface="仿宋" panose="02010609060101010101" pitchFamily="49" charset="-122"/>
                        </a:rPr>
                        <a:t>4611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1" i="0" u="none" strike="noStrike">
                          <a:solidFill>
                            <a:srgbClr val="000000"/>
                          </a:solidFill>
                          <a:effectLst/>
                          <a:latin typeface="仿宋" panose="02010609060101010101" pitchFamily="49" charset="-122"/>
                          <a:ea typeface="仿宋" panose="02010609060101010101" pitchFamily="49" charset="-122"/>
                        </a:rPr>
                        <a:t>4320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1" i="0" u="none" strike="noStrike">
                          <a:solidFill>
                            <a:srgbClr val="000000"/>
                          </a:solidFill>
                          <a:effectLst/>
                          <a:latin typeface="仿宋" panose="02010609060101010101" pitchFamily="49" charset="-122"/>
                          <a:ea typeface="仿宋" panose="02010609060101010101" pitchFamily="49" charset="-122"/>
                        </a:rPr>
                        <a:t>4852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1" i="0" u="none" strike="noStrike" dirty="0">
                          <a:solidFill>
                            <a:srgbClr val="000000"/>
                          </a:solidFill>
                          <a:effectLst/>
                          <a:latin typeface="仿宋" panose="02010609060101010101" pitchFamily="49" charset="-122"/>
                          <a:ea typeface="仿宋" panose="02010609060101010101" pitchFamily="49" charset="-122"/>
                        </a:rPr>
                        <a:t>3993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等线"/>
                        </a:defRPr>
                      </a:lvl1pPr>
                      <a:lvl2pPr marL="457200" algn="l" defTabSz="457200" rtl="0" eaLnBrk="1" latinLnBrk="0" hangingPunct="1">
                        <a:defRPr sz="1800" kern="1200">
                          <a:solidFill>
                            <a:schemeClr val="tx1"/>
                          </a:solidFill>
                          <a:latin typeface="等线"/>
                        </a:defRPr>
                      </a:lvl2pPr>
                      <a:lvl3pPr marL="914400" algn="l" defTabSz="457200" rtl="0" eaLnBrk="1" latinLnBrk="0" hangingPunct="1">
                        <a:defRPr sz="1800" kern="1200">
                          <a:solidFill>
                            <a:schemeClr val="tx1"/>
                          </a:solidFill>
                          <a:latin typeface="等线"/>
                        </a:defRPr>
                      </a:lvl3pPr>
                      <a:lvl4pPr marL="1371600" algn="l" defTabSz="457200" rtl="0" eaLnBrk="1" latinLnBrk="0" hangingPunct="1">
                        <a:defRPr sz="1800" kern="1200">
                          <a:solidFill>
                            <a:schemeClr val="tx1"/>
                          </a:solidFill>
                          <a:latin typeface="等线"/>
                        </a:defRPr>
                      </a:lvl4pPr>
                      <a:lvl5pPr marL="1828800" algn="l" defTabSz="457200" rtl="0" eaLnBrk="1" latinLnBrk="0" hangingPunct="1">
                        <a:defRPr sz="1800" kern="1200">
                          <a:solidFill>
                            <a:schemeClr val="tx1"/>
                          </a:solidFill>
                          <a:latin typeface="等线"/>
                        </a:defRPr>
                      </a:lvl5pPr>
                      <a:lvl6pPr marL="2286000" algn="l" defTabSz="457200" rtl="0" eaLnBrk="1" latinLnBrk="0" hangingPunct="1">
                        <a:defRPr sz="1800" kern="1200">
                          <a:solidFill>
                            <a:schemeClr val="tx1"/>
                          </a:solidFill>
                          <a:latin typeface="等线"/>
                        </a:defRPr>
                      </a:lvl6pPr>
                      <a:lvl7pPr marL="2743200" algn="l" defTabSz="457200" rtl="0" eaLnBrk="1" latinLnBrk="0" hangingPunct="1">
                        <a:defRPr sz="1800" kern="1200">
                          <a:solidFill>
                            <a:schemeClr val="tx1"/>
                          </a:solidFill>
                          <a:latin typeface="等线"/>
                        </a:defRPr>
                      </a:lvl7pPr>
                      <a:lvl8pPr marL="3200400" algn="l" defTabSz="457200" rtl="0" eaLnBrk="1" latinLnBrk="0" hangingPunct="1">
                        <a:defRPr sz="1800" kern="1200">
                          <a:solidFill>
                            <a:schemeClr val="tx1"/>
                          </a:solidFill>
                          <a:latin typeface="等线"/>
                        </a:defRPr>
                      </a:lvl8pPr>
                      <a:lvl9pPr marL="3657600" algn="l" defTabSz="457200" rtl="0" eaLnBrk="1" latinLnBrk="0" hangingPunct="1">
                        <a:defRPr sz="1800" kern="1200">
                          <a:solidFill>
                            <a:schemeClr val="tx1"/>
                          </a:solidFill>
                          <a:latin typeface="等线"/>
                        </a:defRPr>
                      </a:lvl9pPr>
                    </a:lstStyle>
                    <a:p>
                      <a:pPr algn="ctr" rtl="0" fontAlgn="b"/>
                      <a:r>
                        <a:rPr lang="en-US" altLang="zh-CN" sz="1200" b="1" i="0" u="none" strike="noStrike" dirty="0">
                          <a:solidFill>
                            <a:srgbClr val="000000"/>
                          </a:solidFill>
                          <a:effectLst/>
                          <a:latin typeface="仿宋" panose="02010609060101010101" pitchFamily="49" charset="-122"/>
                          <a:ea typeface="仿宋" panose="02010609060101010101" pitchFamily="49" charset="-122"/>
                        </a:rPr>
                        <a:t>35018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7435291"/>
                  </a:ext>
                </a:extLst>
              </a:tr>
            </a:tbl>
          </a:graphicData>
        </a:graphic>
      </p:graphicFrame>
      <p:graphicFrame>
        <p:nvGraphicFramePr>
          <p:cNvPr id="8" name="图表 7">
            <a:extLst>
              <a:ext uri="{FF2B5EF4-FFF2-40B4-BE49-F238E27FC236}">
                <a16:creationId xmlns:a16="http://schemas.microsoft.com/office/drawing/2014/main" id="{B0749679-5E67-4119-BE3D-B51E2846F1DA}"/>
              </a:ext>
            </a:extLst>
          </p:cNvPr>
          <p:cNvGraphicFramePr/>
          <p:nvPr>
            <p:extLst>
              <p:ext uri="{D42A27DB-BD31-4B8C-83A1-F6EECF244321}">
                <p14:modId xmlns:p14="http://schemas.microsoft.com/office/powerpoint/2010/main" val="3629046157"/>
              </p:ext>
            </p:extLst>
          </p:nvPr>
        </p:nvGraphicFramePr>
        <p:xfrm>
          <a:off x="-1" y="990600"/>
          <a:ext cx="6084169" cy="251725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7">
            <a:extLst>
              <a:ext uri="{FF2B5EF4-FFF2-40B4-BE49-F238E27FC236}">
                <a16:creationId xmlns:a16="http://schemas.microsoft.com/office/drawing/2014/main" id="{C8731AF4-006C-4230-B9F6-B24D862D4BE1}"/>
              </a:ext>
            </a:extLst>
          </p:cNvPr>
          <p:cNvSpPr txBox="1">
            <a:spLocks noChangeArrowheads="1"/>
          </p:cNvSpPr>
          <p:nvPr/>
        </p:nvSpPr>
        <p:spPr bwMode="auto">
          <a:xfrm>
            <a:off x="167637" y="606720"/>
            <a:ext cx="5089855" cy="276999"/>
          </a:xfrm>
          <a:prstGeom prst="rect">
            <a:avLst/>
          </a:prstGeom>
          <a:noFill/>
          <a:ln w="9525">
            <a:noFill/>
            <a:miter lim="800000"/>
            <a:headEnd/>
            <a:tailEnd/>
          </a:ln>
        </p:spPr>
        <p:txBody>
          <a:bodyPr wrap="none">
            <a:spAutoFit/>
          </a:bodyPr>
          <a:lstStyle/>
          <a:p>
            <a:pPr>
              <a:lnSpc>
                <a:spcPct val="100000"/>
              </a:lnSpc>
            </a:pPr>
            <a:r>
              <a:rPr lang="en-US" altLang="zh-CN" sz="1200" dirty="0">
                <a:solidFill>
                  <a:srgbClr val="C00000"/>
                </a:solidFill>
                <a:latin typeface="Arial" pitchFamily="34" charset="0"/>
                <a:ea typeface="等线" pitchFamily="2" charset="-122"/>
                <a:cs typeface="Arial" pitchFamily="34" charset="0"/>
              </a:rPr>
              <a:t>Contract quantity and amount (2018 is about 16 times larger than 2004 )</a:t>
            </a:r>
            <a:endParaRPr lang="zh-CN" altLang="en-US" sz="1200" dirty="0">
              <a:solidFill>
                <a:srgbClr val="C00000"/>
              </a:solidFill>
              <a:latin typeface="Arial" pitchFamily="34" charset="0"/>
              <a:ea typeface="等线" pitchFamily="2" charset="-122"/>
              <a:cs typeface="Arial" pitchFamily="34" charset="0"/>
            </a:endParaRPr>
          </a:p>
        </p:txBody>
      </p:sp>
    </p:spTree>
    <p:extLst>
      <p:ext uri="{BB962C8B-B14F-4D97-AF65-F5344CB8AC3E}">
        <p14:creationId xmlns:p14="http://schemas.microsoft.com/office/powerpoint/2010/main" val="167856984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860424" y="-11430"/>
            <a:ext cx="6663904" cy="435825"/>
          </a:xfrm>
        </p:spPr>
        <p:txBody>
          <a:bodyPr wrap="square"/>
          <a:lstStyle/>
          <a:p>
            <a:r>
              <a:rPr lang="en-US" sz="1800" dirty="0"/>
              <a:t>References</a:t>
            </a:r>
          </a:p>
        </p:txBody>
      </p:sp>
      <p:sp>
        <p:nvSpPr>
          <p:cNvPr id="5" name="灯片编号占位符 1"/>
          <p:cNvSpPr>
            <a:spLocks noGrp="1"/>
          </p:cNvSpPr>
          <p:nvPr>
            <p:ph type="sldNum" sz="quarter" idx="10"/>
          </p:nvPr>
        </p:nvSpPr>
        <p:spPr>
          <a:xfrm>
            <a:off x="4426898" y="4812665"/>
            <a:ext cx="450850" cy="286385"/>
          </a:xfrm>
        </p:spPr>
        <p:txBody>
          <a:bodyPr/>
          <a:lstStyle/>
          <a:p>
            <a:pPr>
              <a:defRPr/>
            </a:pPr>
            <a:fld id="{4458D7BB-C5F0-C74A-897E-AD5E99CA2DB6}" type="slidenum">
              <a:rPr lang="en-US" smtClean="0"/>
              <a:pPr>
                <a:defRPr/>
              </a:pPr>
              <a:t>26</a:t>
            </a:fld>
            <a:endParaRPr lang="en-US" dirty="0"/>
          </a:p>
        </p:txBody>
      </p:sp>
      <p:sp>
        <p:nvSpPr>
          <p:cNvPr id="4" name="Rectangle 3">
            <a:extLst>
              <a:ext uri="{FF2B5EF4-FFF2-40B4-BE49-F238E27FC236}">
                <a16:creationId xmlns:a16="http://schemas.microsoft.com/office/drawing/2014/main" id="{0A9E5D35-A842-4C11-830E-7F637536467F}"/>
              </a:ext>
            </a:extLst>
          </p:cNvPr>
          <p:cNvSpPr txBox="1">
            <a:spLocks noChangeArrowheads="1"/>
          </p:cNvSpPr>
          <p:nvPr/>
        </p:nvSpPr>
        <p:spPr bwMode="auto">
          <a:xfrm>
            <a:off x="6156176" y="678145"/>
            <a:ext cx="2843807" cy="4053845"/>
          </a:xfrm>
          <a:prstGeom prst="rect">
            <a:avLst/>
          </a:prstGeom>
          <a:solidFill>
            <a:sysClr val="window" lastClr="FFFFFF"/>
          </a:solidFill>
          <a:ln w="12700" cap="flat" cmpd="sng" algn="ctr">
            <a:solidFill>
              <a:sysClr val="windowText" lastClr="000000"/>
            </a:solidFill>
            <a:prstDash val="solid"/>
            <a:miter lim="800000"/>
          </a:ln>
          <a:effectLst/>
        </p:spPr>
        <p:txBody>
          <a:bodyPr/>
          <a:lstStyle>
            <a:lvl1pPr marL="0" indent="0" algn="ctr" rtl="0" fontAlgn="base">
              <a:spcBef>
                <a:spcPct val="20000"/>
              </a:spcBef>
              <a:spcAft>
                <a:spcPct val="0"/>
              </a:spcAft>
              <a:buClr>
                <a:schemeClr val="accent1"/>
              </a:buClr>
              <a:buSzPct val="80000"/>
              <a:buFont typeface="Wingdings" pitchFamily="2" charset="2"/>
              <a:buNone/>
              <a:defRPr sz="2800">
                <a:solidFill>
                  <a:srgbClr val="000000"/>
                </a:solidFill>
                <a:latin typeface="+mn-lt"/>
                <a:ea typeface="+mn-ea"/>
                <a:cs typeface="+mn-cs"/>
              </a:defRPr>
            </a:lvl1pPr>
            <a:lvl2pPr marL="742950" indent="-285750" algn="l" rtl="0" fontAlgn="base">
              <a:spcBef>
                <a:spcPct val="20000"/>
              </a:spcBef>
              <a:spcAft>
                <a:spcPct val="0"/>
              </a:spcAft>
              <a:buClr>
                <a:schemeClr val="accent1"/>
              </a:buClr>
              <a:buSzPct val="80000"/>
              <a:buFont typeface="Wingdings" pitchFamily="2" charset="2"/>
              <a:buChar char="è"/>
              <a:defRPr sz="2000">
                <a:solidFill>
                  <a:srgbClr val="000000"/>
                </a:solidFill>
                <a:latin typeface="+mn-lt"/>
                <a:ea typeface="+mn-ea"/>
              </a:defRPr>
            </a:lvl2pPr>
            <a:lvl3pPr marL="1143000" indent="-228600" algn="l" rtl="0" fontAlgn="base">
              <a:spcBef>
                <a:spcPct val="20000"/>
              </a:spcBef>
              <a:spcAft>
                <a:spcPct val="0"/>
              </a:spcAft>
              <a:buClr>
                <a:schemeClr val="accent1"/>
              </a:buClr>
              <a:buChar char="•"/>
              <a:defRPr>
                <a:solidFill>
                  <a:srgbClr val="000000"/>
                </a:solidFill>
                <a:latin typeface="+mn-lt"/>
                <a:ea typeface="+mn-ea"/>
              </a:defRPr>
            </a:lvl3pPr>
            <a:lvl4pPr marL="1600200" indent="-228600" algn="l" rtl="0" fontAlgn="base">
              <a:spcBef>
                <a:spcPct val="20000"/>
              </a:spcBef>
              <a:spcAft>
                <a:spcPct val="0"/>
              </a:spcAft>
              <a:buClr>
                <a:schemeClr val="accent1"/>
              </a:buClr>
              <a:buFont typeface="Arial" pitchFamily="34" charset="0"/>
              <a:buChar char="–"/>
              <a:defRPr>
                <a:solidFill>
                  <a:srgbClr val="000000"/>
                </a:solidFill>
                <a:latin typeface="+mn-lt"/>
                <a:ea typeface="+mn-ea"/>
              </a:defRPr>
            </a:lvl4pPr>
            <a:lvl5pPr marL="2057400" indent="-228600" algn="l" rtl="0" fontAlgn="base">
              <a:spcBef>
                <a:spcPct val="20000"/>
              </a:spcBef>
              <a:spcAft>
                <a:spcPct val="0"/>
              </a:spcAft>
              <a:buClr>
                <a:schemeClr val="accent1"/>
              </a:buClr>
              <a:buFont typeface="Arial" pitchFamily="34" charset="0"/>
              <a:buChar char="–"/>
              <a:defRPr sz="1600">
                <a:solidFill>
                  <a:srgbClr val="000000"/>
                </a:solidFill>
                <a:latin typeface="+mn-lt"/>
                <a:ea typeface="+mn-ea"/>
              </a:defRPr>
            </a:lvl5pPr>
            <a:lvl6pPr marL="2514600" indent="-228600" algn="l" rtl="0" fontAlgn="base">
              <a:spcBef>
                <a:spcPct val="20000"/>
              </a:spcBef>
              <a:spcAft>
                <a:spcPct val="0"/>
              </a:spcAft>
              <a:buClr>
                <a:schemeClr val="accent1"/>
              </a:buClr>
              <a:buFont typeface="Arial" pitchFamily="34" charset="0"/>
              <a:buChar char="–"/>
              <a:defRPr sz="1600">
                <a:solidFill>
                  <a:srgbClr val="000000"/>
                </a:solidFill>
                <a:latin typeface="+mn-lt"/>
                <a:ea typeface="+mn-ea"/>
              </a:defRPr>
            </a:lvl6pPr>
            <a:lvl7pPr marL="2971800" indent="-228600" algn="l" rtl="0" fontAlgn="base">
              <a:spcBef>
                <a:spcPct val="20000"/>
              </a:spcBef>
              <a:spcAft>
                <a:spcPct val="0"/>
              </a:spcAft>
              <a:buClr>
                <a:schemeClr val="accent1"/>
              </a:buClr>
              <a:buFont typeface="Arial" pitchFamily="34" charset="0"/>
              <a:buChar char="–"/>
              <a:defRPr sz="1600">
                <a:solidFill>
                  <a:srgbClr val="000000"/>
                </a:solidFill>
                <a:latin typeface="+mn-lt"/>
                <a:ea typeface="+mn-ea"/>
              </a:defRPr>
            </a:lvl7pPr>
            <a:lvl8pPr marL="3429000" indent="-228600" algn="l" rtl="0" fontAlgn="base">
              <a:spcBef>
                <a:spcPct val="20000"/>
              </a:spcBef>
              <a:spcAft>
                <a:spcPct val="0"/>
              </a:spcAft>
              <a:buClr>
                <a:schemeClr val="accent1"/>
              </a:buClr>
              <a:buFont typeface="Arial" pitchFamily="34" charset="0"/>
              <a:buChar char="–"/>
              <a:defRPr sz="1600">
                <a:solidFill>
                  <a:srgbClr val="000000"/>
                </a:solidFill>
                <a:latin typeface="+mn-lt"/>
                <a:ea typeface="+mn-ea"/>
              </a:defRPr>
            </a:lvl8pPr>
            <a:lvl9pPr marL="3886200" indent="-228600" algn="l" rtl="0" fontAlgn="base">
              <a:spcBef>
                <a:spcPct val="20000"/>
              </a:spcBef>
              <a:spcAft>
                <a:spcPct val="0"/>
              </a:spcAft>
              <a:buClr>
                <a:schemeClr val="accent1"/>
              </a:buClr>
              <a:buFont typeface="Arial" pitchFamily="34" charset="0"/>
              <a:buChar char="–"/>
              <a:defRPr sz="1600">
                <a:solidFill>
                  <a:srgbClr val="000000"/>
                </a:solidFill>
                <a:latin typeface="+mn-lt"/>
                <a:ea typeface="+mn-ea"/>
              </a:defRPr>
            </a:lvl9pPr>
          </a:lstStyle>
          <a:p>
            <a:pPr marL="342900" marR="0" lvl="0" indent="-342900" algn="ctr" defTabSz="914400" rtl="0" eaLnBrk="0" fontAlgn="base" latinLnBrk="0" hangingPunct="0">
              <a:lnSpc>
                <a:spcPct val="120000"/>
              </a:lnSpc>
              <a:spcBef>
                <a:spcPct val="20000"/>
              </a:spcBef>
              <a:spcAft>
                <a:spcPct val="0"/>
              </a:spcAft>
              <a:buClr>
                <a:prstClr val="black"/>
              </a:buClr>
              <a:buSzPct val="80000"/>
              <a:buFont typeface="Wingdings" pitchFamily="2" charset="2"/>
              <a:buNone/>
              <a:tabLst/>
              <a:defRPr/>
            </a:pPr>
            <a:r>
              <a:rPr kumimoji="0" lang="zh-CN" altLang="en-US"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关键信息 </a:t>
            </a:r>
            <a:r>
              <a:rPr kumimoji="0" lang="en-GB"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Key information</a:t>
            </a:r>
          </a:p>
          <a:p>
            <a:pPr marL="342900" marR="0" lvl="0" indent="-342900" algn="l" defTabSz="914400" rtl="0" eaLnBrk="0" fontAlgn="base" latinLnBrk="0" hangingPunct="0">
              <a:lnSpc>
                <a:spcPct val="120000"/>
              </a:lnSpc>
              <a:spcBef>
                <a:spcPct val="20000"/>
              </a:spcBef>
              <a:spcAft>
                <a:spcPct val="0"/>
              </a:spcAft>
              <a:buClr>
                <a:prstClr val="black"/>
              </a:buClr>
              <a:buSzPct val="80000"/>
              <a:buFont typeface="Arial" panose="020B0604020202020204" pitchFamily="34" charset="0"/>
              <a:buChar char="•"/>
              <a:tabLst/>
              <a:defRPr/>
            </a:pPr>
            <a:r>
              <a:rPr kumimoji="0" lang="zh-CN" altLang="en-US"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客户：中国国家电网公司</a:t>
            </a:r>
            <a:endParaRPr kumimoji="0" lang="en-GB"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endParaRPr>
          </a:p>
          <a:p>
            <a:pPr marL="342900" marR="0" lvl="0" indent="-342900" algn="l" defTabSz="914400" rtl="0" eaLnBrk="0" fontAlgn="base" latinLnBrk="0" hangingPunct="0">
              <a:lnSpc>
                <a:spcPct val="120000"/>
              </a:lnSpc>
              <a:spcBef>
                <a:spcPct val="20000"/>
              </a:spcBef>
              <a:spcAft>
                <a:spcPct val="0"/>
              </a:spcAft>
              <a:buClr>
                <a:prstClr val="black"/>
              </a:buClr>
              <a:buSzPct val="80000"/>
              <a:buFont typeface="Arial" panose="020B0604020202020204" pitchFamily="34" charset="0"/>
              <a:buChar char="•"/>
              <a:tabLst/>
              <a:defRPr/>
            </a:pPr>
            <a:r>
              <a:rPr kumimoji="0" lang="zh-CN" altLang="en-US"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sym typeface="Times New Roman" pitchFamily="18" charset="0"/>
              </a:rPr>
              <a:t>项目：</a:t>
            </a:r>
            <a:r>
              <a:rPr kumimoji="0" lang="zh-CN" altLang="en-US"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北京西</a:t>
            </a:r>
            <a:r>
              <a:rPr kumimoji="0" lang="en-US"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1000kV</a:t>
            </a:r>
            <a:r>
              <a:rPr kumimoji="0" lang="zh-CN" altLang="en-US"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变电站扩建工程</a:t>
            </a:r>
            <a:endParaRPr kumimoji="0" lang="en-US"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sym typeface="Arial" pitchFamily="34" charset="0"/>
            </a:endParaRPr>
          </a:p>
          <a:p>
            <a:pPr marL="342900" marR="0" lvl="0" indent="-342900" algn="l" defTabSz="914400" rtl="0" eaLnBrk="0" fontAlgn="base" latinLnBrk="0" hangingPunct="0">
              <a:lnSpc>
                <a:spcPct val="120000"/>
              </a:lnSpc>
              <a:spcBef>
                <a:spcPct val="20000"/>
              </a:spcBef>
              <a:spcAft>
                <a:spcPct val="0"/>
              </a:spcAft>
              <a:buClr>
                <a:prstClr val="black"/>
              </a:buClr>
              <a:buSzPct val="80000"/>
              <a:buFont typeface="Arial" panose="020B0604020202020204" pitchFamily="34" charset="0"/>
              <a:buChar char="•"/>
              <a:tabLst/>
              <a:defRPr/>
            </a:pPr>
            <a:r>
              <a:rPr kumimoji="0" lang="zh-CN" altLang="en-US"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电压等级：</a:t>
            </a:r>
            <a:r>
              <a:rPr kumimoji="0" lang="en-GB"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1000kV</a:t>
            </a:r>
          </a:p>
          <a:p>
            <a:pPr marL="342900" marR="0" lvl="0" indent="-342900" algn="l" defTabSz="914400" rtl="0" eaLnBrk="0" fontAlgn="base" latinLnBrk="0" hangingPunct="0">
              <a:lnSpc>
                <a:spcPct val="120000"/>
              </a:lnSpc>
              <a:spcBef>
                <a:spcPct val="20000"/>
              </a:spcBef>
              <a:spcAft>
                <a:spcPct val="0"/>
              </a:spcAft>
              <a:buClr>
                <a:prstClr val="black"/>
              </a:buClr>
              <a:buSzPct val="80000"/>
              <a:buFont typeface="Arial" panose="020B0604020202020204" pitchFamily="34" charset="0"/>
              <a:buChar char="•"/>
              <a:tabLst/>
              <a:defRPr/>
            </a:pPr>
            <a:r>
              <a:rPr kumimoji="0" lang="zh-CN" altLang="en-US"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产品型号：</a:t>
            </a:r>
            <a:r>
              <a:rPr kumimoji="0" lang="en-US"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TYD1000/√3</a:t>
            </a:r>
            <a:r>
              <a:rPr kumimoji="0" lang="zh-CN" altLang="en-US"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a:t>
            </a:r>
            <a:r>
              <a:rPr kumimoji="0" lang="en-US"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0.005</a:t>
            </a:r>
          </a:p>
          <a:p>
            <a:pPr marL="342900" marR="0" lvl="0" indent="-342900" algn="l" defTabSz="914400" rtl="0" eaLnBrk="0" fontAlgn="base" latinLnBrk="0" hangingPunct="0">
              <a:lnSpc>
                <a:spcPct val="120000"/>
              </a:lnSpc>
              <a:spcBef>
                <a:spcPct val="20000"/>
              </a:spcBef>
              <a:spcAft>
                <a:spcPct val="0"/>
              </a:spcAft>
              <a:buClr>
                <a:prstClr val="black"/>
              </a:buClr>
              <a:buSzPct val="80000"/>
              <a:buFont typeface="Arial" panose="020B0604020202020204" pitchFamily="34" charset="0"/>
              <a:buChar char="•"/>
              <a:tabLst/>
              <a:defRPr/>
            </a:pPr>
            <a:r>
              <a:rPr kumimoji="0" lang="zh-CN" altLang="en-US"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产品数量：</a:t>
            </a:r>
            <a:r>
              <a:rPr kumimoji="0" lang="en-US"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6</a:t>
            </a:r>
            <a:r>
              <a:rPr kumimoji="0" lang="zh-CN" altLang="en-US"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台</a:t>
            </a:r>
            <a:endParaRPr kumimoji="0" lang="en-GB"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endParaRPr>
          </a:p>
          <a:p>
            <a:pPr marL="342900" marR="0" lvl="0" indent="-342900" algn="l" defTabSz="914400" rtl="0" eaLnBrk="0" fontAlgn="base" latinLnBrk="0" hangingPunct="0">
              <a:lnSpc>
                <a:spcPct val="120000"/>
              </a:lnSpc>
              <a:spcBef>
                <a:spcPct val="20000"/>
              </a:spcBef>
              <a:spcAft>
                <a:spcPct val="0"/>
              </a:spcAft>
              <a:buClr>
                <a:prstClr val="black"/>
              </a:buClr>
              <a:buSzPct val="80000"/>
              <a:buFont typeface="Arial" panose="020B0604020202020204" pitchFamily="34" charset="0"/>
              <a:buChar char="•"/>
              <a:tabLst/>
              <a:defRPr/>
            </a:pPr>
            <a:r>
              <a:rPr kumimoji="0" lang="zh-CN" altLang="en-US"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投运时间：</a:t>
            </a:r>
            <a:r>
              <a:rPr kumimoji="0" lang="en-GB"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2019</a:t>
            </a:r>
            <a:r>
              <a:rPr kumimoji="0" lang="zh-CN" altLang="en-US"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年</a:t>
            </a:r>
            <a:r>
              <a:rPr kumimoji="0" lang="en-US"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6</a:t>
            </a:r>
            <a:r>
              <a:rPr kumimoji="0" lang="zh-CN" altLang="en-US"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月</a:t>
            </a:r>
            <a:endParaRPr kumimoji="0" lang="en-US"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endParaRPr>
          </a:p>
          <a:p>
            <a:pPr marL="342900" marR="0" lvl="0" indent="-342900" algn="l" defTabSz="914400" rtl="0" eaLnBrk="0" fontAlgn="base" latinLnBrk="0" hangingPunct="0">
              <a:lnSpc>
                <a:spcPct val="120000"/>
              </a:lnSpc>
              <a:spcBef>
                <a:spcPct val="20000"/>
              </a:spcBef>
              <a:spcAft>
                <a:spcPct val="0"/>
              </a:spcAft>
              <a:buClr>
                <a:prstClr val="black"/>
              </a:buClr>
              <a:buSzPct val="80000"/>
              <a:buFont typeface="Arial" panose="020B0604020202020204" pitchFamily="34" charset="0"/>
              <a:buChar char="•"/>
              <a:tabLst/>
              <a:defRPr/>
            </a:pPr>
            <a:r>
              <a:rPr kumimoji="0" lang="en-GB"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Customer: State Grid Corporation of China</a:t>
            </a:r>
          </a:p>
          <a:p>
            <a:pPr marL="342900" marR="0" lvl="0" indent="-342900" algn="l" defTabSz="914400" rtl="0" eaLnBrk="0" fontAlgn="base" latinLnBrk="0" hangingPunct="0">
              <a:lnSpc>
                <a:spcPct val="120000"/>
              </a:lnSpc>
              <a:spcBef>
                <a:spcPct val="20000"/>
              </a:spcBef>
              <a:spcAft>
                <a:spcPct val="0"/>
              </a:spcAft>
              <a:buClr>
                <a:prstClr val="black"/>
              </a:buClr>
              <a:buSzPct val="80000"/>
              <a:buFont typeface="Arial" panose="020B0604020202020204" pitchFamily="34" charset="0"/>
              <a:buChar char="•"/>
              <a:tabLst/>
              <a:defRPr/>
            </a:pPr>
            <a:r>
              <a:rPr kumimoji="0" lang="en-US"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sym typeface="Times New Roman" pitchFamily="18" charset="0"/>
              </a:rPr>
              <a:t>Project: Beijing West 1000kV Substation Extension Project</a:t>
            </a:r>
            <a:endParaRPr kumimoji="0" lang="en-US"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sym typeface="Arial" pitchFamily="34" charset="0"/>
            </a:endParaRPr>
          </a:p>
          <a:p>
            <a:pPr marL="342900" marR="0" lvl="0" indent="-342900" algn="l" defTabSz="914400" rtl="0" eaLnBrk="0" fontAlgn="base" latinLnBrk="0" hangingPunct="0">
              <a:lnSpc>
                <a:spcPct val="120000"/>
              </a:lnSpc>
              <a:spcBef>
                <a:spcPct val="20000"/>
              </a:spcBef>
              <a:spcAft>
                <a:spcPct val="0"/>
              </a:spcAft>
              <a:buClr>
                <a:prstClr val="black"/>
              </a:buClr>
              <a:buSzPct val="80000"/>
              <a:buFont typeface="Arial" panose="020B0604020202020204" pitchFamily="34" charset="0"/>
              <a:buChar char="•"/>
              <a:tabLst/>
              <a:defRPr/>
            </a:pPr>
            <a:r>
              <a:rPr kumimoji="0" lang="en-GB"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Voltage: 1,000kV</a:t>
            </a:r>
          </a:p>
          <a:p>
            <a:pPr marL="342900" marR="0" lvl="0" indent="-342900" algn="l" defTabSz="914400" rtl="0" eaLnBrk="0" fontAlgn="base" latinLnBrk="0" hangingPunct="0">
              <a:lnSpc>
                <a:spcPct val="120000"/>
              </a:lnSpc>
              <a:spcBef>
                <a:spcPct val="20000"/>
              </a:spcBef>
              <a:spcAft>
                <a:spcPct val="0"/>
              </a:spcAft>
              <a:buClr>
                <a:prstClr val="black"/>
              </a:buClr>
              <a:buSzPct val="80000"/>
              <a:buFont typeface="Arial" panose="020B0604020202020204" pitchFamily="34" charset="0"/>
              <a:buChar char="•"/>
              <a:tabLst/>
              <a:defRPr/>
            </a:pPr>
            <a:r>
              <a:rPr kumimoji="0" lang="en-US"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Product model</a:t>
            </a:r>
            <a:r>
              <a:rPr kumimoji="0" lang="en-GB"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 </a:t>
            </a:r>
            <a:r>
              <a:rPr kumimoji="0" lang="en-US"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TYD1000/√3</a:t>
            </a:r>
            <a:r>
              <a:rPr kumimoji="0" lang="zh-CN" altLang="en-US"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a:t>
            </a:r>
            <a:r>
              <a:rPr kumimoji="0" lang="en-US"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0.005</a:t>
            </a:r>
            <a:endParaRPr kumimoji="0" lang="en-GB"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endParaRPr>
          </a:p>
          <a:p>
            <a:pPr marL="342900" marR="0" lvl="0" indent="-342900" algn="l" defTabSz="914400" rtl="0" eaLnBrk="0" fontAlgn="base" latinLnBrk="0" hangingPunct="0">
              <a:lnSpc>
                <a:spcPct val="120000"/>
              </a:lnSpc>
              <a:spcBef>
                <a:spcPct val="20000"/>
              </a:spcBef>
              <a:spcAft>
                <a:spcPct val="0"/>
              </a:spcAft>
              <a:buClr>
                <a:prstClr val="black"/>
              </a:buClr>
              <a:buSzPct val="80000"/>
              <a:buFont typeface="Arial" panose="020B0604020202020204" pitchFamily="34" charset="0"/>
              <a:buChar char="•"/>
              <a:tabLst/>
              <a:defRPr/>
            </a:pPr>
            <a:r>
              <a:rPr kumimoji="0" lang="en-US"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Product quantity:</a:t>
            </a:r>
            <a:r>
              <a:rPr kumimoji="0" lang="en-GB"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 6 units</a:t>
            </a:r>
          </a:p>
          <a:p>
            <a:pPr marL="342900" marR="0" lvl="0" indent="-342900" algn="l" defTabSz="914400" rtl="0" eaLnBrk="0" fontAlgn="base" latinLnBrk="0" hangingPunct="0">
              <a:lnSpc>
                <a:spcPct val="120000"/>
              </a:lnSpc>
              <a:spcBef>
                <a:spcPct val="20000"/>
              </a:spcBef>
              <a:spcAft>
                <a:spcPct val="0"/>
              </a:spcAft>
              <a:buClr>
                <a:prstClr val="black"/>
              </a:buClr>
              <a:buSzPct val="80000"/>
              <a:buFont typeface="Arial" panose="020B0604020202020204" pitchFamily="34" charset="0"/>
              <a:buChar char="•"/>
              <a:tabLst/>
              <a:defRPr/>
            </a:pPr>
            <a:r>
              <a:rPr kumimoji="0" lang="en-GB"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Commission time: </a:t>
            </a:r>
            <a:r>
              <a:rPr kumimoji="0" lang="en-US"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June</a:t>
            </a:r>
            <a:r>
              <a:rPr kumimoji="0" lang="en-GB"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 2019</a:t>
            </a:r>
          </a:p>
        </p:txBody>
      </p:sp>
      <p:pic>
        <p:nvPicPr>
          <p:cNvPr id="6" name="Picture 2">
            <a:extLst>
              <a:ext uri="{FF2B5EF4-FFF2-40B4-BE49-F238E27FC236}">
                <a16:creationId xmlns:a16="http://schemas.microsoft.com/office/drawing/2014/main" id="{F9E98727-36F3-497E-A70D-BCF85A396065}"/>
              </a:ext>
            </a:extLst>
          </p:cNvPr>
          <p:cNvPicPr>
            <a:picLocks noChangeAspect="1" noChangeArrowheads="1"/>
          </p:cNvPicPr>
          <p:nvPr/>
        </p:nvPicPr>
        <p:blipFill>
          <a:blip r:embed="rId3" cstate="print"/>
          <a:srcRect/>
          <a:stretch>
            <a:fillRect/>
          </a:stretch>
        </p:blipFill>
        <p:spPr bwMode="auto">
          <a:xfrm>
            <a:off x="251520" y="579733"/>
            <a:ext cx="2444117" cy="4231146"/>
          </a:xfrm>
          <a:prstGeom prst="rect">
            <a:avLst/>
          </a:prstGeom>
          <a:noFill/>
          <a:ln w="9525">
            <a:noFill/>
            <a:miter lim="800000"/>
            <a:headEnd/>
            <a:tailEnd/>
          </a:ln>
        </p:spPr>
      </p:pic>
      <p:pic>
        <p:nvPicPr>
          <p:cNvPr id="7" name="Picture 3">
            <a:extLst>
              <a:ext uri="{FF2B5EF4-FFF2-40B4-BE49-F238E27FC236}">
                <a16:creationId xmlns:a16="http://schemas.microsoft.com/office/drawing/2014/main" id="{B4E1876C-568F-4102-8100-F8D41ED1A43B}"/>
              </a:ext>
            </a:extLst>
          </p:cNvPr>
          <p:cNvPicPr>
            <a:picLocks noChangeAspect="1" noChangeArrowheads="1"/>
          </p:cNvPicPr>
          <p:nvPr/>
        </p:nvPicPr>
        <p:blipFill>
          <a:blip r:embed="rId4" cstate="print"/>
          <a:srcRect/>
          <a:stretch>
            <a:fillRect/>
          </a:stretch>
        </p:blipFill>
        <p:spPr bwMode="auto">
          <a:xfrm>
            <a:off x="2846635" y="584595"/>
            <a:ext cx="3160526" cy="4226284"/>
          </a:xfrm>
          <a:prstGeom prst="rect">
            <a:avLst/>
          </a:prstGeom>
          <a:noFill/>
          <a:ln w="9525">
            <a:noFill/>
            <a:miter lim="800000"/>
            <a:headEnd/>
            <a:tailEnd/>
          </a:ln>
        </p:spPr>
      </p:pic>
    </p:spTree>
    <p:extLst>
      <p:ext uri="{BB962C8B-B14F-4D97-AF65-F5344CB8AC3E}">
        <p14:creationId xmlns:p14="http://schemas.microsoft.com/office/powerpoint/2010/main" val="4098180616"/>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860424" y="-11430"/>
            <a:ext cx="6663904" cy="435825"/>
          </a:xfrm>
        </p:spPr>
        <p:txBody>
          <a:bodyPr wrap="square"/>
          <a:lstStyle/>
          <a:p>
            <a:r>
              <a:rPr lang="en-US" sz="1800" dirty="0"/>
              <a:t>References</a:t>
            </a:r>
          </a:p>
        </p:txBody>
      </p:sp>
      <p:sp>
        <p:nvSpPr>
          <p:cNvPr id="5" name="灯片编号占位符 1"/>
          <p:cNvSpPr>
            <a:spLocks noGrp="1"/>
          </p:cNvSpPr>
          <p:nvPr>
            <p:ph type="sldNum" sz="quarter" idx="10"/>
          </p:nvPr>
        </p:nvSpPr>
        <p:spPr>
          <a:xfrm>
            <a:off x="4426898" y="4812665"/>
            <a:ext cx="450850" cy="286385"/>
          </a:xfrm>
        </p:spPr>
        <p:txBody>
          <a:bodyPr/>
          <a:lstStyle/>
          <a:p>
            <a:pPr>
              <a:defRPr/>
            </a:pPr>
            <a:fld id="{4458D7BB-C5F0-C74A-897E-AD5E99CA2DB6}" type="slidenum">
              <a:rPr lang="en-US" smtClean="0"/>
              <a:pPr>
                <a:defRPr/>
              </a:pPr>
              <a:t>27</a:t>
            </a:fld>
            <a:endParaRPr lang="en-US" dirty="0"/>
          </a:p>
        </p:txBody>
      </p:sp>
      <p:sp>
        <p:nvSpPr>
          <p:cNvPr id="4" name="Rectangle 3">
            <a:extLst>
              <a:ext uri="{FF2B5EF4-FFF2-40B4-BE49-F238E27FC236}">
                <a16:creationId xmlns:a16="http://schemas.microsoft.com/office/drawing/2014/main" id="{DF284483-0AB4-4717-A2E3-311BF07B331E}"/>
              </a:ext>
            </a:extLst>
          </p:cNvPr>
          <p:cNvSpPr txBox="1">
            <a:spLocks noChangeArrowheads="1"/>
          </p:cNvSpPr>
          <p:nvPr/>
        </p:nvSpPr>
        <p:spPr bwMode="auto">
          <a:xfrm>
            <a:off x="4201916" y="771550"/>
            <a:ext cx="3898475" cy="3672408"/>
          </a:xfrm>
          <a:prstGeom prst="rect">
            <a:avLst/>
          </a:prstGeom>
          <a:solidFill>
            <a:sysClr val="window" lastClr="FFFFFF"/>
          </a:solidFill>
          <a:ln w="12700" cap="flat" cmpd="sng" algn="ctr">
            <a:solidFill>
              <a:sysClr val="windowText" lastClr="000000"/>
            </a:solidFill>
            <a:prstDash val="solid"/>
            <a:miter lim="800000"/>
          </a:ln>
          <a:effectLst/>
        </p:spPr>
        <p:txBody>
          <a:bodyPr/>
          <a:lstStyle>
            <a:lvl1pPr marL="0" indent="0" algn="ctr" rtl="0" fontAlgn="base">
              <a:spcBef>
                <a:spcPct val="20000"/>
              </a:spcBef>
              <a:spcAft>
                <a:spcPct val="0"/>
              </a:spcAft>
              <a:buClr>
                <a:schemeClr val="accent1"/>
              </a:buClr>
              <a:buSzPct val="80000"/>
              <a:buFont typeface="Wingdings" pitchFamily="2" charset="2"/>
              <a:buNone/>
              <a:defRPr sz="2800">
                <a:solidFill>
                  <a:srgbClr val="000000"/>
                </a:solidFill>
                <a:latin typeface="+mn-lt"/>
                <a:ea typeface="+mn-ea"/>
                <a:cs typeface="+mn-cs"/>
              </a:defRPr>
            </a:lvl1pPr>
            <a:lvl2pPr marL="742950" indent="-285750" algn="l" rtl="0" fontAlgn="base">
              <a:spcBef>
                <a:spcPct val="20000"/>
              </a:spcBef>
              <a:spcAft>
                <a:spcPct val="0"/>
              </a:spcAft>
              <a:buClr>
                <a:schemeClr val="accent1"/>
              </a:buClr>
              <a:buSzPct val="80000"/>
              <a:buFont typeface="Wingdings" pitchFamily="2" charset="2"/>
              <a:buChar char="è"/>
              <a:defRPr sz="2000">
                <a:solidFill>
                  <a:srgbClr val="000000"/>
                </a:solidFill>
                <a:latin typeface="+mn-lt"/>
                <a:ea typeface="+mn-ea"/>
              </a:defRPr>
            </a:lvl2pPr>
            <a:lvl3pPr marL="1143000" indent="-228600" algn="l" rtl="0" fontAlgn="base">
              <a:spcBef>
                <a:spcPct val="20000"/>
              </a:spcBef>
              <a:spcAft>
                <a:spcPct val="0"/>
              </a:spcAft>
              <a:buClr>
                <a:schemeClr val="accent1"/>
              </a:buClr>
              <a:buChar char="•"/>
              <a:defRPr>
                <a:solidFill>
                  <a:srgbClr val="000000"/>
                </a:solidFill>
                <a:latin typeface="+mn-lt"/>
                <a:ea typeface="+mn-ea"/>
              </a:defRPr>
            </a:lvl3pPr>
            <a:lvl4pPr marL="1600200" indent="-228600" algn="l" rtl="0" fontAlgn="base">
              <a:spcBef>
                <a:spcPct val="20000"/>
              </a:spcBef>
              <a:spcAft>
                <a:spcPct val="0"/>
              </a:spcAft>
              <a:buClr>
                <a:schemeClr val="accent1"/>
              </a:buClr>
              <a:buFont typeface="Arial" pitchFamily="34" charset="0"/>
              <a:buChar char="–"/>
              <a:defRPr>
                <a:solidFill>
                  <a:srgbClr val="000000"/>
                </a:solidFill>
                <a:latin typeface="+mn-lt"/>
                <a:ea typeface="+mn-ea"/>
              </a:defRPr>
            </a:lvl4pPr>
            <a:lvl5pPr marL="2057400" indent="-228600" algn="l" rtl="0" fontAlgn="base">
              <a:spcBef>
                <a:spcPct val="20000"/>
              </a:spcBef>
              <a:spcAft>
                <a:spcPct val="0"/>
              </a:spcAft>
              <a:buClr>
                <a:schemeClr val="accent1"/>
              </a:buClr>
              <a:buFont typeface="Arial" pitchFamily="34" charset="0"/>
              <a:buChar char="–"/>
              <a:defRPr sz="1600">
                <a:solidFill>
                  <a:srgbClr val="000000"/>
                </a:solidFill>
                <a:latin typeface="+mn-lt"/>
                <a:ea typeface="+mn-ea"/>
              </a:defRPr>
            </a:lvl5pPr>
            <a:lvl6pPr marL="2514600" indent="-228600" algn="l" rtl="0" fontAlgn="base">
              <a:spcBef>
                <a:spcPct val="20000"/>
              </a:spcBef>
              <a:spcAft>
                <a:spcPct val="0"/>
              </a:spcAft>
              <a:buClr>
                <a:schemeClr val="accent1"/>
              </a:buClr>
              <a:buFont typeface="Arial" pitchFamily="34" charset="0"/>
              <a:buChar char="–"/>
              <a:defRPr sz="1600">
                <a:solidFill>
                  <a:srgbClr val="000000"/>
                </a:solidFill>
                <a:latin typeface="+mn-lt"/>
                <a:ea typeface="+mn-ea"/>
              </a:defRPr>
            </a:lvl6pPr>
            <a:lvl7pPr marL="2971800" indent="-228600" algn="l" rtl="0" fontAlgn="base">
              <a:spcBef>
                <a:spcPct val="20000"/>
              </a:spcBef>
              <a:spcAft>
                <a:spcPct val="0"/>
              </a:spcAft>
              <a:buClr>
                <a:schemeClr val="accent1"/>
              </a:buClr>
              <a:buFont typeface="Arial" pitchFamily="34" charset="0"/>
              <a:buChar char="–"/>
              <a:defRPr sz="1600">
                <a:solidFill>
                  <a:srgbClr val="000000"/>
                </a:solidFill>
                <a:latin typeface="+mn-lt"/>
                <a:ea typeface="+mn-ea"/>
              </a:defRPr>
            </a:lvl7pPr>
            <a:lvl8pPr marL="3429000" indent="-228600" algn="l" rtl="0" fontAlgn="base">
              <a:spcBef>
                <a:spcPct val="20000"/>
              </a:spcBef>
              <a:spcAft>
                <a:spcPct val="0"/>
              </a:spcAft>
              <a:buClr>
                <a:schemeClr val="accent1"/>
              </a:buClr>
              <a:buFont typeface="Arial" pitchFamily="34" charset="0"/>
              <a:buChar char="–"/>
              <a:defRPr sz="1600">
                <a:solidFill>
                  <a:srgbClr val="000000"/>
                </a:solidFill>
                <a:latin typeface="+mn-lt"/>
                <a:ea typeface="+mn-ea"/>
              </a:defRPr>
            </a:lvl8pPr>
            <a:lvl9pPr marL="3886200" indent="-228600" algn="l" rtl="0" fontAlgn="base">
              <a:spcBef>
                <a:spcPct val="20000"/>
              </a:spcBef>
              <a:spcAft>
                <a:spcPct val="0"/>
              </a:spcAft>
              <a:buClr>
                <a:schemeClr val="accent1"/>
              </a:buClr>
              <a:buFont typeface="Arial" pitchFamily="34" charset="0"/>
              <a:buChar char="–"/>
              <a:defRPr sz="1600">
                <a:solidFill>
                  <a:srgbClr val="000000"/>
                </a:solidFill>
                <a:latin typeface="+mn-lt"/>
                <a:ea typeface="+mn-ea"/>
              </a:defRPr>
            </a:lvl9pPr>
          </a:lstStyle>
          <a:p>
            <a:pPr marL="342900" marR="0" lvl="0" indent="-342900" algn="ctr" defTabSz="914400" rtl="0" eaLnBrk="0" fontAlgn="base" latinLnBrk="0" hangingPunct="0">
              <a:lnSpc>
                <a:spcPct val="120000"/>
              </a:lnSpc>
              <a:spcBef>
                <a:spcPct val="20000"/>
              </a:spcBef>
              <a:spcAft>
                <a:spcPct val="0"/>
              </a:spcAft>
              <a:buClr>
                <a:prstClr val="black"/>
              </a:buClr>
              <a:buSzPct val="80000"/>
              <a:buFont typeface="Wingdings" pitchFamily="2" charset="2"/>
              <a:buNone/>
              <a:tabLst/>
              <a:defRPr/>
            </a:pPr>
            <a:r>
              <a:rPr kumimoji="0" lang="zh-CN" altLang="en-US"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关键信息 </a:t>
            </a:r>
            <a:r>
              <a:rPr kumimoji="0" lang="en-GB"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Key information</a:t>
            </a:r>
          </a:p>
          <a:p>
            <a:pPr marL="342900" marR="0" lvl="0" indent="-342900" algn="l" defTabSz="914400" rtl="0" eaLnBrk="0" fontAlgn="base" latinLnBrk="0" hangingPunct="0">
              <a:lnSpc>
                <a:spcPct val="120000"/>
              </a:lnSpc>
              <a:spcBef>
                <a:spcPct val="20000"/>
              </a:spcBef>
              <a:spcAft>
                <a:spcPct val="0"/>
              </a:spcAft>
              <a:buClr>
                <a:prstClr val="black"/>
              </a:buClr>
              <a:buSzPct val="80000"/>
              <a:buFont typeface="Arial" panose="020B0604020202020204" pitchFamily="34" charset="0"/>
              <a:buChar char="•"/>
              <a:tabLst/>
              <a:defRPr/>
            </a:pPr>
            <a:r>
              <a:rPr kumimoji="0" lang="zh-CN" altLang="en-US"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客户：国网安徽省电力公司</a:t>
            </a:r>
            <a:endParaRPr kumimoji="0" lang="en-GB"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endParaRPr>
          </a:p>
          <a:p>
            <a:pPr marL="342900" marR="0" lvl="0" indent="-342900" algn="l" defTabSz="914400" rtl="0" eaLnBrk="0" fontAlgn="base" latinLnBrk="0" hangingPunct="0">
              <a:lnSpc>
                <a:spcPct val="120000"/>
              </a:lnSpc>
              <a:spcBef>
                <a:spcPct val="20000"/>
              </a:spcBef>
              <a:spcAft>
                <a:spcPct val="0"/>
              </a:spcAft>
              <a:buClr>
                <a:prstClr val="black"/>
              </a:buClr>
              <a:buSzPct val="80000"/>
              <a:buFont typeface="Arial" panose="020B0604020202020204" pitchFamily="34" charset="0"/>
              <a:buChar char="•"/>
              <a:tabLst/>
              <a:defRPr/>
            </a:pPr>
            <a:r>
              <a:rPr kumimoji="0" lang="zh-CN" altLang="en-US"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sym typeface="Times New Roman" pitchFamily="18" charset="0"/>
              </a:rPr>
              <a:t>项目：</a:t>
            </a:r>
            <a:r>
              <a:rPr kumimoji="0" lang="zh-CN" altLang="en-US"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芜湖三</a:t>
            </a:r>
            <a:r>
              <a:rPr kumimoji="0" lang="en-US"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500kV</a:t>
            </a:r>
            <a:r>
              <a:rPr kumimoji="0" lang="zh-CN" altLang="en-US"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变电站新建工程</a:t>
            </a:r>
            <a:endParaRPr kumimoji="0" lang="en-US"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sym typeface="Arial" pitchFamily="34" charset="0"/>
            </a:endParaRPr>
          </a:p>
          <a:p>
            <a:pPr marL="342900" marR="0" lvl="0" indent="-342900" algn="l" defTabSz="914400" rtl="0" eaLnBrk="0" fontAlgn="base" latinLnBrk="0" hangingPunct="0">
              <a:lnSpc>
                <a:spcPct val="120000"/>
              </a:lnSpc>
              <a:spcBef>
                <a:spcPct val="20000"/>
              </a:spcBef>
              <a:spcAft>
                <a:spcPct val="0"/>
              </a:spcAft>
              <a:buClr>
                <a:prstClr val="black"/>
              </a:buClr>
              <a:buSzPct val="80000"/>
              <a:buFont typeface="Arial" panose="020B0604020202020204" pitchFamily="34" charset="0"/>
              <a:buChar char="•"/>
              <a:tabLst/>
              <a:defRPr/>
            </a:pPr>
            <a:r>
              <a:rPr kumimoji="0" lang="zh-CN" altLang="en-US"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电压等级：</a:t>
            </a:r>
            <a:r>
              <a:rPr kumimoji="0" lang="en-GB"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500kV</a:t>
            </a:r>
          </a:p>
          <a:p>
            <a:pPr marL="342900" marR="0" lvl="0" indent="-342900" algn="l" defTabSz="914400" rtl="0" eaLnBrk="0" fontAlgn="base" latinLnBrk="0" hangingPunct="0">
              <a:lnSpc>
                <a:spcPct val="120000"/>
              </a:lnSpc>
              <a:spcBef>
                <a:spcPct val="20000"/>
              </a:spcBef>
              <a:spcAft>
                <a:spcPct val="0"/>
              </a:spcAft>
              <a:buClr>
                <a:prstClr val="black"/>
              </a:buClr>
              <a:buSzPct val="80000"/>
              <a:buFont typeface="Arial" panose="020B0604020202020204" pitchFamily="34" charset="0"/>
              <a:buChar char="•"/>
              <a:tabLst/>
              <a:defRPr/>
            </a:pPr>
            <a:r>
              <a:rPr kumimoji="0" lang="zh-CN" altLang="en-US"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产品型号：</a:t>
            </a:r>
            <a:r>
              <a:rPr kumimoji="0" lang="en-US"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TYD500/√3</a:t>
            </a:r>
            <a:r>
              <a:rPr kumimoji="0" lang="zh-CN" altLang="en-US"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a:t>
            </a:r>
            <a:r>
              <a:rPr kumimoji="0" lang="en-US"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0.005</a:t>
            </a:r>
          </a:p>
          <a:p>
            <a:pPr marL="342900" marR="0" lvl="0" indent="-342900" algn="l" defTabSz="914400" rtl="0" eaLnBrk="0" fontAlgn="base" latinLnBrk="0" hangingPunct="0">
              <a:lnSpc>
                <a:spcPct val="120000"/>
              </a:lnSpc>
              <a:spcBef>
                <a:spcPct val="20000"/>
              </a:spcBef>
              <a:spcAft>
                <a:spcPct val="0"/>
              </a:spcAft>
              <a:buClr>
                <a:prstClr val="black"/>
              </a:buClr>
              <a:buSzPct val="80000"/>
              <a:buFont typeface="Arial" panose="020B0604020202020204" pitchFamily="34" charset="0"/>
              <a:buChar char="•"/>
              <a:tabLst/>
              <a:defRPr/>
            </a:pPr>
            <a:r>
              <a:rPr kumimoji="0" lang="zh-CN" altLang="en-US"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产品数量：</a:t>
            </a:r>
            <a:r>
              <a:rPr kumimoji="0" lang="en-US"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26</a:t>
            </a:r>
            <a:r>
              <a:rPr kumimoji="0" lang="zh-CN" altLang="en-US"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台</a:t>
            </a:r>
            <a:endParaRPr kumimoji="0" lang="en-GB"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endParaRPr>
          </a:p>
          <a:p>
            <a:pPr marL="342900" marR="0" lvl="0" indent="-342900" algn="l" defTabSz="914400" rtl="0" eaLnBrk="0" fontAlgn="base" latinLnBrk="0" hangingPunct="0">
              <a:lnSpc>
                <a:spcPct val="120000"/>
              </a:lnSpc>
              <a:spcBef>
                <a:spcPct val="20000"/>
              </a:spcBef>
              <a:spcAft>
                <a:spcPct val="0"/>
              </a:spcAft>
              <a:buClr>
                <a:prstClr val="black"/>
              </a:buClr>
              <a:buSzPct val="80000"/>
              <a:buFont typeface="Arial" panose="020B0604020202020204" pitchFamily="34" charset="0"/>
              <a:buChar char="•"/>
              <a:tabLst/>
              <a:defRPr/>
            </a:pPr>
            <a:r>
              <a:rPr kumimoji="0" lang="zh-CN" altLang="en-US"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投运时间：</a:t>
            </a:r>
            <a:r>
              <a:rPr kumimoji="0" lang="en-GB"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2018</a:t>
            </a:r>
            <a:r>
              <a:rPr kumimoji="0" lang="zh-CN" altLang="en-US"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年</a:t>
            </a:r>
            <a:r>
              <a:rPr kumimoji="0" lang="en-US"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1</a:t>
            </a:r>
            <a:r>
              <a:rPr kumimoji="0" lang="zh-CN" altLang="en-US"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月</a:t>
            </a:r>
            <a:endParaRPr kumimoji="0" lang="en-US"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endParaRPr>
          </a:p>
          <a:p>
            <a:pPr marL="342900" marR="0" lvl="0" indent="-342900" algn="l" defTabSz="914400" rtl="0" eaLnBrk="0" fontAlgn="base" latinLnBrk="0" hangingPunct="0">
              <a:lnSpc>
                <a:spcPct val="120000"/>
              </a:lnSpc>
              <a:spcBef>
                <a:spcPct val="20000"/>
              </a:spcBef>
              <a:spcAft>
                <a:spcPct val="0"/>
              </a:spcAft>
              <a:buClr>
                <a:prstClr val="black"/>
              </a:buClr>
              <a:buSzPct val="80000"/>
              <a:buFont typeface="Arial" panose="020B0604020202020204" pitchFamily="34" charset="0"/>
              <a:buChar char="•"/>
              <a:tabLst/>
              <a:defRPr/>
            </a:pPr>
            <a:r>
              <a:rPr kumimoji="0" lang="en-GB"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Customer: </a:t>
            </a:r>
            <a:r>
              <a:rPr kumimoji="0" lang="en-US"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sym typeface="Times New Roman" pitchFamily="18" charset="0"/>
              </a:rPr>
              <a:t>State Grid Anhui Electric Power Company</a:t>
            </a:r>
            <a:endParaRPr kumimoji="0" lang="en-GB"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sym typeface="Times New Roman" pitchFamily="18" charset="0"/>
            </a:endParaRPr>
          </a:p>
          <a:p>
            <a:pPr marL="342900" marR="0" lvl="0" indent="-342900" algn="l" defTabSz="914400" rtl="0" eaLnBrk="0" fontAlgn="base" latinLnBrk="0" hangingPunct="0">
              <a:lnSpc>
                <a:spcPct val="120000"/>
              </a:lnSpc>
              <a:spcBef>
                <a:spcPct val="20000"/>
              </a:spcBef>
              <a:spcAft>
                <a:spcPct val="0"/>
              </a:spcAft>
              <a:buClr>
                <a:prstClr val="black"/>
              </a:buClr>
              <a:buSzPct val="80000"/>
              <a:buFont typeface="Arial" panose="020B0604020202020204" pitchFamily="34" charset="0"/>
              <a:buChar char="•"/>
              <a:tabLst/>
              <a:defRPr/>
            </a:pPr>
            <a:r>
              <a:rPr kumimoji="0" lang="en-US"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sym typeface="Times New Roman" pitchFamily="18" charset="0"/>
              </a:rPr>
              <a:t>Project: New Construction of Wuhu Ⅲ 500 kV Substation</a:t>
            </a:r>
            <a:endParaRPr kumimoji="0" lang="en-US"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sym typeface="Arial" pitchFamily="34" charset="0"/>
            </a:endParaRPr>
          </a:p>
          <a:p>
            <a:pPr marL="342900" marR="0" lvl="0" indent="-342900" algn="l" defTabSz="914400" rtl="0" eaLnBrk="0" fontAlgn="base" latinLnBrk="0" hangingPunct="0">
              <a:lnSpc>
                <a:spcPct val="120000"/>
              </a:lnSpc>
              <a:spcBef>
                <a:spcPct val="20000"/>
              </a:spcBef>
              <a:spcAft>
                <a:spcPct val="0"/>
              </a:spcAft>
              <a:buClr>
                <a:prstClr val="black"/>
              </a:buClr>
              <a:buSzPct val="80000"/>
              <a:buFont typeface="Arial" panose="020B0604020202020204" pitchFamily="34" charset="0"/>
              <a:buChar char="•"/>
              <a:tabLst/>
              <a:defRPr/>
            </a:pPr>
            <a:r>
              <a:rPr kumimoji="0" lang="en-GB"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Voltage: 500kV</a:t>
            </a:r>
          </a:p>
          <a:p>
            <a:pPr marL="342900" marR="0" lvl="0" indent="-342900" algn="l" defTabSz="914400" rtl="0" eaLnBrk="0" fontAlgn="base" latinLnBrk="0" hangingPunct="0">
              <a:lnSpc>
                <a:spcPct val="120000"/>
              </a:lnSpc>
              <a:spcBef>
                <a:spcPct val="20000"/>
              </a:spcBef>
              <a:spcAft>
                <a:spcPct val="0"/>
              </a:spcAft>
              <a:buClr>
                <a:prstClr val="black"/>
              </a:buClr>
              <a:buSzPct val="80000"/>
              <a:buFont typeface="Arial" panose="020B0604020202020204" pitchFamily="34" charset="0"/>
              <a:buChar char="•"/>
              <a:tabLst/>
              <a:defRPr/>
            </a:pPr>
            <a:r>
              <a:rPr kumimoji="0" lang="en-US"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Product model</a:t>
            </a:r>
            <a:r>
              <a:rPr kumimoji="0" lang="en-GB"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 </a:t>
            </a:r>
            <a:r>
              <a:rPr kumimoji="0" lang="en-US"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TYD500/√3</a:t>
            </a:r>
            <a:r>
              <a:rPr kumimoji="0" lang="zh-CN" altLang="en-US"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a:t>
            </a:r>
            <a:r>
              <a:rPr kumimoji="0" lang="en-US"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0.005</a:t>
            </a:r>
            <a:r>
              <a:rPr kumimoji="0" lang="en-GB"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 </a:t>
            </a:r>
          </a:p>
          <a:p>
            <a:pPr marL="342900" marR="0" lvl="0" indent="-342900" algn="l" defTabSz="914400" rtl="0" eaLnBrk="0" fontAlgn="base" latinLnBrk="0" hangingPunct="0">
              <a:lnSpc>
                <a:spcPct val="120000"/>
              </a:lnSpc>
              <a:spcBef>
                <a:spcPct val="20000"/>
              </a:spcBef>
              <a:spcAft>
                <a:spcPct val="0"/>
              </a:spcAft>
              <a:buClr>
                <a:prstClr val="black"/>
              </a:buClr>
              <a:buSzPct val="80000"/>
              <a:buFont typeface="Arial" panose="020B0604020202020204" pitchFamily="34" charset="0"/>
              <a:buChar char="•"/>
              <a:tabLst/>
              <a:defRPr/>
            </a:pPr>
            <a:r>
              <a:rPr kumimoji="0" lang="en-US"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Product quantity:</a:t>
            </a:r>
            <a:r>
              <a:rPr kumimoji="0" lang="en-GB"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 26 units</a:t>
            </a:r>
          </a:p>
          <a:p>
            <a:pPr marL="342900" marR="0" lvl="0" indent="-342900" algn="l" defTabSz="914400" rtl="0" eaLnBrk="0" fontAlgn="base" latinLnBrk="0" hangingPunct="0">
              <a:lnSpc>
                <a:spcPct val="120000"/>
              </a:lnSpc>
              <a:spcBef>
                <a:spcPct val="20000"/>
              </a:spcBef>
              <a:spcAft>
                <a:spcPct val="0"/>
              </a:spcAft>
              <a:buClr>
                <a:prstClr val="black"/>
              </a:buClr>
              <a:buSzPct val="80000"/>
              <a:buFont typeface="Arial" panose="020B0604020202020204" pitchFamily="34" charset="0"/>
              <a:buChar char="•"/>
              <a:tabLst/>
              <a:defRPr/>
            </a:pPr>
            <a:r>
              <a:rPr kumimoji="0" lang="en-GB"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Commission time: </a:t>
            </a:r>
            <a:r>
              <a:rPr kumimoji="0" lang="en-US"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January</a:t>
            </a:r>
            <a:r>
              <a:rPr kumimoji="0" lang="en-GB" altLang="zh-CN" sz="1200" b="0" i="0" u="none" strike="noStrike" kern="0" cap="none" spc="0" normalizeH="0" baseline="0" noProof="0" dirty="0">
                <a:ln>
                  <a:noFill/>
                </a:ln>
                <a:solidFill>
                  <a:srgbClr val="0070C0"/>
                </a:solidFill>
                <a:effectLst/>
                <a:uLnTx/>
                <a:uFillTx/>
                <a:latin typeface="Times New Roman" pitchFamily="18" charset="0"/>
                <a:ea typeface="微软雅黑" pitchFamily="34" charset="-122"/>
                <a:cs typeface="+mn-cs"/>
              </a:rPr>
              <a:t>, 2018</a:t>
            </a:r>
          </a:p>
        </p:txBody>
      </p:sp>
      <p:pic>
        <p:nvPicPr>
          <p:cNvPr id="6" name="Picture 2">
            <a:extLst>
              <a:ext uri="{FF2B5EF4-FFF2-40B4-BE49-F238E27FC236}">
                <a16:creationId xmlns:a16="http://schemas.microsoft.com/office/drawing/2014/main" id="{2D8104E9-DFED-4628-98A0-1FC6833F6850}"/>
              </a:ext>
            </a:extLst>
          </p:cNvPr>
          <p:cNvPicPr>
            <a:picLocks noChangeAspect="1" noChangeArrowheads="1"/>
          </p:cNvPicPr>
          <p:nvPr/>
        </p:nvPicPr>
        <p:blipFill>
          <a:blip r:embed="rId3" cstate="print"/>
          <a:srcRect/>
          <a:stretch>
            <a:fillRect/>
          </a:stretch>
        </p:blipFill>
        <p:spPr bwMode="auto">
          <a:xfrm>
            <a:off x="467544" y="587430"/>
            <a:ext cx="3189198" cy="4223532"/>
          </a:xfrm>
          <a:prstGeom prst="rect">
            <a:avLst/>
          </a:prstGeom>
          <a:noFill/>
          <a:ln w="9525">
            <a:noFill/>
            <a:miter lim="800000"/>
            <a:headEnd/>
            <a:tailEnd/>
          </a:ln>
        </p:spPr>
      </p:pic>
    </p:spTree>
    <p:extLst>
      <p:ext uri="{BB962C8B-B14F-4D97-AF65-F5344CB8AC3E}">
        <p14:creationId xmlns:p14="http://schemas.microsoft.com/office/powerpoint/2010/main" val="2085561175"/>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7162800" y="3600450"/>
            <a:ext cx="990600" cy="477054"/>
          </a:xfrm>
        </p:spPr>
        <p:txBody>
          <a:bodyPr/>
          <a:lstStyle/>
          <a:p>
            <a:endParaRPr lang="zh-CN" altLang="en-US" dirty="0"/>
          </a:p>
        </p:txBody>
      </p:sp>
      <p:sp>
        <p:nvSpPr>
          <p:cNvPr id="5" name="灯片编号占位符 1"/>
          <p:cNvSpPr>
            <a:spLocks noGrp="1"/>
          </p:cNvSpPr>
          <p:nvPr>
            <p:ph type="sldNum" sz="quarter" idx="10"/>
          </p:nvPr>
        </p:nvSpPr>
        <p:spPr>
          <a:xfrm>
            <a:off x="4426898" y="4812665"/>
            <a:ext cx="450850" cy="286385"/>
          </a:xfrm>
        </p:spPr>
        <p:txBody>
          <a:bodyPr/>
          <a:lstStyle/>
          <a:p>
            <a:pPr>
              <a:defRPr/>
            </a:pPr>
            <a:fld id="{4458D7BB-C5F0-C74A-897E-AD5E99CA2DB6}" type="slidenum">
              <a:rPr lang="en-US" smtClean="0"/>
              <a:pPr>
                <a:defRPr/>
              </a:pPr>
              <a:t>28</a:t>
            </a:fld>
            <a:endParaRPr lang="en-US"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860425" y="-11430"/>
            <a:ext cx="5486400" cy="435825"/>
          </a:xfrm>
        </p:spPr>
        <p:txBody>
          <a:bodyPr wrap="square"/>
          <a:lstStyle/>
          <a:p>
            <a:r>
              <a:rPr lang="en-US" sz="1800" dirty="0"/>
              <a:t>Product range</a:t>
            </a:r>
            <a:endParaRPr lang="zh-CN" altLang="en-US" sz="1800" dirty="0">
              <a:solidFill>
                <a:schemeClr val="bg1"/>
              </a:solidFill>
              <a:cs typeface="微软雅黑" panose="020B0503020204020204" pitchFamily="34" charset="-122"/>
              <a:sym typeface="+mn-ea"/>
            </a:endParaRPr>
          </a:p>
        </p:txBody>
      </p:sp>
      <p:sp>
        <p:nvSpPr>
          <p:cNvPr id="5" name="灯片编号占位符 1"/>
          <p:cNvSpPr>
            <a:spLocks noGrp="1"/>
          </p:cNvSpPr>
          <p:nvPr>
            <p:ph type="sldNum" sz="quarter" idx="10"/>
          </p:nvPr>
        </p:nvSpPr>
        <p:spPr>
          <a:xfrm>
            <a:off x="4426898" y="4812665"/>
            <a:ext cx="450850" cy="286385"/>
          </a:xfrm>
        </p:spPr>
        <p:txBody>
          <a:bodyPr/>
          <a:lstStyle/>
          <a:p>
            <a:pPr>
              <a:defRPr/>
            </a:pPr>
            <a:fld id="{4458D7BB-C5F0-C74A-897E-AD5E99CA2DB6}" type="slidenum">
              <a:rPr lang="en-US" smtClean="0"/>
              <a:pPr>
                <a:defRPr/>
              </a:pPr>
              <a:t>3</a:t>
            </a:fld>
            <a:endParaRPr lang="en-US" dirty="0"/>
          </a:p>
        </p:txBody>
      </p:sp>
      <p:sp>
        <p:nvSpPr>
          <p:cNvPr id="9" name="内容占位符 2">
            <a:extLst>
              <a:ext uri="{FF2B5EF4-FFF2-40B4-BE49-F238E27FC236}">
                <a16:creationId xmlns:a16="http://schemas.microsoft.com/office/drawing/2014/main" id="{15495352-0F2E-4C8F-B45A-9C9719F076D5}"/>
              </a:ext>
            </a:extLst>
          </p:cNvPr>
          <p:cNvSpPr txBox="1">
            <a:spLocks/>
          </p:cNvSpPr>
          <p:nvPr/>
        </p:nvSpPr>
        <p:spPr>
          <a:xfrm>
            <a:off x="5076056" y="1923678"/>
            <a:ext cx="3388489" cy="2341707"/>
          </a:xfrm>
          <a:prstGeom prst="rect">
            <a:avLst/>
          </a:prstGeom>
        </p:spPr>
        <p:txBody>
          <a:bodyPr/>
          <a:lstStyle/>
          <a:p>
            <a:pPr marL="342900" indent="-342900" eaLnBrk="0" hangingPunct="0">
              <a:lnSpc>
                <a:spcPct val="200000"/>
              </a:lnSpc>
              <a:spcBef>
                <a:spcPts val="600"/>
              </a:spcBef>
              <a:buFont typeface="Wingdings" panose="05000000000000000000" pitchFamily="2" charset="2"/>
              <a:buChar char="u"/>
              <a:defRPr/>
            </a:pPr>
            <a:r>
              <a:rPr lang="en-US" altLang="zh-CN" sz="1400" b="1" dirty="0">
                <a:solidFill>
                  <a:prstClr val="black"/>
                </a:solidFill>
                <a:latin typeface="微软雅黑" pitchFamily="34" charset="-122"/>
                <a:ea typeface="微软雅黑" pitchFamily="34" charset="-122"/>
                <a:cs typeface="等线"/>
              </a:rPr>
              <a:t>Voltage level CVT: 35-1000kV</a:t>
            </a:r>
          </a:p>
          <a:p>
            <a:pPr eaLnBrk="0" hangingPunct="0">
              <a:lnSpc>
                <a:spcPct val="200000"/>
              </a:lnSpc>
              <a:spcBef>
                <a:spcPts val="600"/>
              </a:spcBef>
              <a:defRPr/>
            </a:pPr>
            <a:r>
              <a:rPr lang="en-US" altLang="zh-CN" sz="1400" b="1" dirty="0">
                <a:solidFill>
                  <a:prstClr val="black"/>
                </a:solidFill>
                <a:latin typeface="微软雅黑" pitchFamily="34" charset="-122"/>
                <a:ea typeface="微软雅黑" pitchFamily="34" charset="-122"/>
                <a:cs typeface="等线"/>
              </a:rPr>
              <a:t>     Voltage level CCVT: 35-500kV</a:t>
            </a:r>
          </a:p>
          <a:p>
            <a:pPr marL="342900" indent="-342900" eaLnBrk="0" hangingPunct="0">
              <a:lnSpc>
                <a:spcPct val="200000"/>
              </a:lnSpc>
              <a:spcBef>
                <a:spcPts val="600"/>
              </a:spcBef>
              <a:buFont typeface="Wingdings" panose="05000000000000000000" pitchFamily="2" charset="2"/>
              <a:buChar char="u"/>
              <a:defRPr/>
            </a:pPr>
            <a:r>
              <a:rPr lang="en-US" altLang="zh-CN" sz="1400" b="1" dirty="0">
                <a:solidFill>
                  <a:prstClr val="black"/>
                </a:solidFill>
                <a:latin typeface="微软雅黑" pitchFamily="34" charset="-122"/>
                <a:ea typeface="微软雅黑" pitchFamily="34" charset="-122"/>
                <a:cs typeface="等线"/>
              </a:rPr>
              <a:t> Meet GB/IEC/IEEE standards</a:t>
            </a:r>
          </a:p>
          <a:p>
            <a:pPr marL="342900" indent="-342900" eaLnBrk="0" hangingPunct="0">
              <a:lnSpc>
                <a:spcPct val="200000"/>
              </a:lnSpc>
              <a:spcBef>
                <a:spcPts val="600"/>
              </a:spcBef>
              <a:buFont typeface="Wingdings" panose="05000000000000000000" pitchFamily="2" charset="2"/>
              <a:buChar char="u"/>
              <a:defRPr/>
            </a:pPr>
            <a:r>
              <a:rPr lang="zh-CN" altLang="en-US" sz="1400" b="1" dirty="0">
                <a:solidFill>
                  <a:prstClr val="black"/>
                </a:solidFill>
                <a:latin typeface="微软雅黑" pitchFamily="34" charset="-122"/>
                <a:ea typeface="微软雅黑" pitchFamily="34" charset="-122"/>
                <a:cs typeface="等线"/>
              </a:rPr>
              <a:t> </a:t>
            </a:r>
            <a:r>
              <a:rPr lang="en-US" altLang="zh-CN" sz="1400" b="1" dirty="0">
                <a:solidFill>
                  <a:prstClr val="black"/>
                </a:solidFill>
                <a:latin typeface="微软雅黑" pitchFamily="34" charset="-122"/>
                <a:ea typeface="微软雅黑" pitchFamily="34" charset="-122"/>
                <a:cs typeface="等线"/>
              </a:rPr>
              <a:t>Meet customer's personalized product needs</a:t>
            </a:r>
          </a:p>
        </p:txBody>
      </p:sp>
      <p:pic>
        <p:nvPicPr>
          <p:cNvPr id="15" name="图片 14">
            <a:extLst>
              <a:ext uri="{FF2B5EF4-FFF2-40B4-BE49-F238E27FC236}">
                <a16:creationId xmlns:a16="http://schemas.microsoft.com/office/drawing/2014/main" id="{E0EE7A46-8461-449D-9C66-E2325428FC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998" y="597639"/>
            <a:ext cx="3176890" cy="4189761"/>
          </a:xfrm>
          <a:prstGeom prst="rect">
            <a:avLst/>
          </a:prstGeom>
        </p:spPr>
      </p:pic>
    </p:spTree>
    <p:extLst>
      <p:ext uri="{BB962C8B-B14F-4D97-AF65-F5344CB8AC3E}">
        <p14:creationId xmlns:p14="http://schemas.microsoft.com/office/powerpoint/2010/main" val="198678385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860425" y="-11430"/>
            <a:ext cx="5486400" cy="435825"/>
          </a:xfrm>
        </p:spPr>
        <p:txBody>
          <a:bodyPr wrap="square"/>
          <a:lstStyle/>
          <a:p>
            <a:r>
              <a:rPr lang="en-US" altLang="zh-CN" sz="1800" dirty="0"/>
              <a:t>Product qualification</a:t>
            </a:r>
            <a:endParaRPr lang="zh-CN" altLang="en-US" sz="1800" dirty="0">
              <a:solidFill>
                <a:schemeClr val="bg1"/>
              </a:solidFill>
              <a:cs typeface="微软雅黑" panose="020B0503020204020204" pitchFamily="34" charset="-122"/>
              <a:sym typeface="+mn-ea"/>
            </a:endParaRPr>
          </a:p>
        </p:txBody>
      </p:sp>
      <p:sp>
        <p:nvSpPr>
          <p:cNvPr id="5" name="灯片编号占位符 1"/>
          <p:cNvSpPr>
            <a:spLocks noGrp="1"/>
          </p:cNvSpPr>
          <p:nvPr>
            <p:ph type="sldNum" sz="quarter" idx="10"/>
          </p:nvPr>
        </p:nvSpPr>
        <p:spPr>
          <a:xfrm>
            <a:off x="4426898" y="4812665"/>
            <a:ext cx="450850" cy="286385"/>
          </a:xfrm>
        </p:spPr>
        <p:txBody>
          <a:bodyPr/>
          <a:lstStyle/>
          <a:p>
            <a:pPr>
              <a:defRPr/>
            </a:pPr>
            <a:fld id="{4458D7BB-C5F0-C74A-897E-AD5E99CA2DB6}" type="slidenum">
              <a:rPr lang="en-US" smtClean="0"/>
              <a:pPr>
                <a:defRPr/>
              </a:pPr>
              <a:t>4</a:t>
            </a:fld>
            <a:endParaRPr lang="en-US" dirty="0"/>
          </a:p>
        </p:txBody>
      </p:sp>
      <p:sp>
        <p:nvSpPr>
          <p:cNvPr id="4" name="矩形 3">
            <a:extLst>
              <a:ext uri="{FF2B5EF4-FFF2-40B4-BE49-F238E27FC236}">
                <a16:creationId xmlns:a16="http://schemas.microsoft.com/office/drawing/2014/main" id="{923E6E8D-6577-4D55-99D6-C2E3118E340D}"/>
              </a:ext>
            </a:extLst>
          </p:cNvPr>
          <p:cNvSpPr>
            <a:spLocks noChangeArrowheads="1"/>
          </p:cNvSpPr>
          <p:nvPr/>
        </p:nvSpPr>
        <p:spPr bwMode="auto">
          <a:xfrm>
            <a:off x="323528" y="627534"/>
            <a:ext cx="8460432" cy="523220"/>
          </a:xfrm>
          <a:prstGeom prst="rect">
            <a:avLst/>
          </a:prstGeom>
          <a:noFill/>
          <a:ln w="9525">
            <a:noFill/>
            <a:miter lim="800000"/>
            <a:headEnd/>
            <a:tailEnd/>
          </a:ln>
        </p:spPr>
        <p:txBody>
          <a:bodyPr wrap="square">
            <a:spAutoFit/>
          </a:bodyPr>
          <a:lstStyle/>
          <a:p>
            <a:pPr>
              <a:lnSpc>
                <a:spcPct val="100000"/>
              </a:lnSpc>
            </a:pPr>
            <a:r>
              <a:rPr lang="en-US" altLang="zh-CN" sz="1400" b="1" dirty="0">
                <a:solidFill>
                  <a:srgbClr val="0070C0"/>
                </a:solidFill>
                <a:latin typeface="微软雅黑" pitchFamily="34" charset="-122"/>
                <a:ea typeface="微软雅黑" pitchFamily="34" charset="-122"/>
                <a:cs typeface="+mn-cs"/>
                <a:sym typeface="微软雅黑" pitchFamily="34" charset="-122"/>
              </a:rPr>
              <a:t>All products of the company have passed the product testing of domestic or international authoritative testing and certification institutions.</a:t>
            </a:r>
            <a:endParaRPr lang="zh-CN" altLang="en-US" sz="1400" b="1" dirty="0">
              <a:solidFill>
                <a:srgbClr val="FF0000"/>
              </a:solidFill>
              <a:latin typeface="Arial" pitchFamily="34" charset="0"/>
              <a:ea typeface="仿宋_GB2312" pitchFamily="49" charset="-122"/>
              <a:cs typeface="+mn-cs"/>
              <a:sym typeface="Arial" pitchFamily="34" charset="0"/>
            </a:endParaRPr>
          </a:p>
        </p:txBody>
      </p:sp>
      <p:pic>
        <p:nvPicPr>
          <p:cNvPr id="6" name="图片 5">
            <a:extLst>
              <a:ext uri="{FF2B5EF4-FFF2-40B4-BE49-F238E27FC236}">
                <a16:creationId xmlns:a16="http://schemas.microsoft.com/office/drawing/2014/main" id="{489D02C7-DF40-4B10-B199-41F0D63916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142" y="1140336"/>
            <a:ext cx="1848296" cy="2656308"/>
          </a:xfrm>
          <a:prstGeom prst="rect">
            <a:avLst/>
          </a:prstGeom>
        </p:spPr>
      </p:pic>
      <p:pic>
        <p:nvPicPr>
          <p:cNvPr id="7" name="图片 6">
            <a:extLst>
              <a:ext uri="{FF2B5EF4-FFF2-40B4-BE49-F238E27FC236}">
                <a16:creationId xmlns:a16="http://schemas.microsoft.com/office/drawing/2014/main" id="{09DF8F47-929C-4566-9086-8C6964A40A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67744" y="1140336"/>
            <a:ext cx="1931646" cy="2772847"/>
          </a:xfrm>
          <a:prstGeom prst="rect">
            <a:avLst/>
          </a:prstGeom>
        </p:spPr>
      </p:pic>
      <p:pic>
        <p:nvPicPr>
          <p:cNvPr id="8" name="图片 7">
            <a:extLst>
              <a:ext uri="{FF2B5EF4-FFF2-40B4-BE49-F238E27FC236}">
                <a16:creationId xmlns:a16="http://schemas.microsoft.com/office/drawing/2014/main" id="{B560E84F-37D2-4CD7-953B-18385F3AA8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8984" y="1140336"/>
            <a:ext cx="2051490" cy="2573298"/>
          </a:xfrm>
          <a:prstGeom prst="rect">
            <a:avLst/>
          </a:prstGeom>
        </p:spPr>
      </p:pic>
      <p:pic>
        <p:nvPicPr>
          <p:cNvPr id="9" name="图片 8">
            <a:extLst>
              <a:ext uri="{FF2B5EF4-FFF2-40B4-BE49-F238E27FC236}">
                <a16:creationId xmlns:a16="http://schemas.microsoft.com/office/drawing/2014/main" id="{36EAB45C-2809-4BB7-A58C-B1DCAFDDAA0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08253" y="1140336"/>
            <a:ext cx="1775707" cy="2573298"/>
          </a:xfrm>
          <a:prstGeom prst="rect">
            <a:avLst/>
          </a:prstGeom>
        </p:spPr>
      </p:pic>
      <p:sp>
        <p:nvSpPr>
          <p:cNvPr id="10" name="文本框 9">
            <a:extLst>
              <a:ext uri="{FF2B5EF4-FFF2-40B4-BE49-F238E27FC236}">
                <a16:creationId xmlns:a16="http://schemas.microsoft.com/office/drawing/2014/main" id="{C0DB05F0-EB8A-44D2-9181-214DF0CB6602}"/>
              </a:ext>
            </a:extLst>
          </p:cNvPr>
          <p:cNvSpPr txBox="1"/>
          <p:nvPr/>
        </p:nvSpPr>
        <p:spPr>
          <a:xfrm>
            <a:off x="0" y="3932417"/>
            <a:ext cx="1848296" cy="276999"/>
          </a:xfrm>
          <a:prstGeom prst="rect">
            <a:avLst/>
          </a:prstGeom>
          <a:noFill/>
        </p:spPr>
        <p:txBody>
          <a:bodyPr wrap="square" rtlCol="0">
            <a:spAutoFit/>
          </a:bodyPr>
          <a:lstStyle/>
          <a:p>
            <a:pPr>
              <a:lnSpc>
                <a:spcPct val="100000"/>
              </a:lnSpc>
            </a:pPr>
            <a:r>
              <a:rPr lang="en-US" altLang="zh-CN" sz="1200" dirty="0">
                <a:solidFill>
                  <a:prstClr val="black">
                    <a:lumMod val="85000"/>
                    <a:lumOff val="15000"/>
                  </a:prstClr>
                </a:solidFill>
                <a:latin typeface="微软雅黑" pitchFamily="34" charset="-122"/>
                <a:ea typeface="微软雅黑" pitchFamily="34" charset="-122"/>
                <a:cs typeface="+mn-cs"/>
              </a:rPr>
              <a:t>KEMA type test report</a:t>
            </a:r>
            <a:endParaRPr lang="zh-CN" altLang="en-US" sz="1200" dirty="0">
              <a:solidFill>
                <a:prstClr val="black">
                  <a:lumMod val="85000"/>
                  <a:lumOff val="15000"/>
                </a:prstClr>
              </a:solidFill>
              <a:latin typeface="微软雅黑" pitchFamily="34" charset="-122"/>
              <a:ea typeface="微软雅黑" pitchFamily="34" charset="-122"/>
              <a:cs typeface="+mn-cs"/>
            </a:endParaRPr>
          </a:p>
        </p:txBody>
      </p:sp>
      <p:sp>
        <p:nvSpPr>
          <p:cNvPr id="11" name="文本框 10">
            <a:extLst>
              <a:ext uri="{FF2B5EF4-FFF2-40B4-BE49-F238E27FC236}">
                <a16:creationId xmlns:a16="http://schemas.microsoft.com/office/drawing/2014/main" id="{4B091401-AC6F-4F18-87FD-0CC337B62C61}"/>
              </a:ext>
            </a:extLst>
          </p:cNvPr>
          <p:cNvSpPr txBox="1"/>
          <p:nvPr/>
        </p:nvSpPr>
        <p:spPr>
          <a:xfrm>
            <a:off x="2309419" y="3940534"/>
            <a:ext cx="1848296" cy="461665"/>
          </a:xfrm>
          <a:prstGeom prst="rect">
            <a:avLst/>
          </a:prstGeom>
          <a:noFill/>
        </p:spPr>
        <p:txBody>
          <a:bodyPr wrap="square" rtlCol="0">
            <a:spAutoFit/>
          </a:bodyPr>
          <a:lstStyle/>
          <a:p>
            <a:pPr algn="ctr">
              <a:lnSpc>
                <a:spcPct val="100000"/>
              </a:lnSpc>
            </a:pPr>
            <a:r>
              <a:rPr lang="en-US" altLang="zh-CN" sz="1200" dirty="0">
                <a:solidFill>
                  <a:prstClr val="black">
                    <a:lumMod val="85000"/>
                    <a:lumOff val="15000"/>
                  </a:prstClr>
                </a:solidFill>
                <a:latin typeface="微软雅黑" pitchFamily="34" charset="-122"/>
                <a:ea typeface="微软雅黑" pitchFamily="34" charset="-122"/>
                <a:cs typeface="+mn-cs"/>
              </a:rPr>
              <a:t>Seismic calculation report</a:t>
            </a:r>
            <a:endParaRPr lang="zh-CN" altLang="en-US" sz="1200" dirty="0">
              <a:solidFill>
                <a:prstClr val="black">
                  <a:lumMod val="85000"/>
                  <a:lumOff val="15000"/>
                </a:prstClr>
              </a:solidFill>
              <a:latin typeface="微软雅黑" pitchFamily="34" charset="-122"/>
              <a:ea typeface="微软雅黑" pitchFamily="34" charset="-122"/>
              <a:cs typeface="+mn-cs"/>
            </a:endParaRPr>
          </a:p>
        </p:txBody>
      </p:sp>
      <p:sp>
        <p:nvSpPr>
          <p:cNvPr id="12" name="文本框 11">
            <a:extLst>
              <a:ext uri="{FF2B5EF4-FFF2-40B4-BE49-F238E27FC236}">
                <a16:creationId xmlns:a16="http://schemas.microsoft.com/office/drawing/2014/main" id="{645BC514-9406-4BD6-A8B2-D38C65C24437}"/>
              </a:ext>
            </a:extLst>
          </p:cNvPr>
          <p:cNvSpPr txBox="1"/>
          <p:nvPr/>
        </p:nvSpPr>
        <p:spPr>
          <a:xfrm>
            <a:off x="4640581" y="3908416"/>
            <a:ext cx="1848296" cy="461665"/>
          </a:xfrm>
          <a:prstGeom prst="rect">
            <a:avLst/>
          </a:prstGeom>
          <a:noFill/>
        </p:spPr>
        <p:txBody>
          <a:bodyPr wrap="square" rtlCol="0">
            <a:spAutoFit/>
          </a:bodyPr>
          <a:lstStyle/>
          <a:p>
            <a:pPr algn="ctr">
              <a:lnSpc>
                <a:spcPct val="100000"/>
              </a:lnSpc>
            </a:pPr>
            <a:r>
              <a:rPr lang="en-US" altLang="zh-CN" sz="1200" dirty="0">
                <a:solidFill>
                  <a:prstClr val="black">
                    <a:lumMod val="85000"/>
                    <a:lumOff val="15000"/>
                  </a:prstClr>
                </a:solidFill>
                <a:latin typeface="微软雅黑" pitchFamily="34" charset="-122"/>
                <a:ea typeface="微软雅黑" pitchFamily="34" charset="-122"/>
                <a:cs typeface="+mn-cs"/>
              </a:rPr>
              <a:t>Low temperature test report</a:t>
            </a:r>
            <a:endParaRPr lang="zh-CN" altLang="en-US" sz="1200" dirty="0">
              <a:solidFill>
                <a:prstClr val="black">
                  <a:lumMod val="85000"/>
                  <a:lumOff val="15000"/>
                </a:prstClr>
              </a:solidFill>
              <a:latin typeface="微软雅黑" pitchFamily="34" charset="-122"/>
              <a:ea typeface="微软雅黑" pitchFamily="34" charset="-122"/>
              <a:cs typeface="+mn-cs"/>
            </a:endParaRPr>
          </a:p>
        </p:txBody>
      </p:sp>
      <p:sp>
        <p:nvSpPr>
          <p:cNvPr id="13" name="文本框 12">
            <a:extLst>
              <a:ext uri="{FF2B5EF4-FFF2-40B4-BE49-F238E27FC236}">
                <a16:creationId xmlns:a16="http://schemas.microsoft.com/office/drawing/2014/main" id="{79C78709-97E9-4522-BC77-9926291FBC01}"/>
              </a:ext>
            </a:extLst>
          </p:cNvPr>
          <p:cNvSpPr txBox="1"/>
          <p:nvPr/>
        </p:nvSpPr>
        <p:spPr>
          <a:xfrm>
            <a:off x="6732240" y="3940534"/>
            <a:ext cx="2215669" cy="461665"/>
          </a:xfrm>
          <a:prstGeom prst="rect">
            <a:avLst/>
          </a:prstGeom>
          <a:noFill/>
        </p:spPr>
        <p:txBody>
          <a:bodyPr wrap="square" rtlCol="0">
            <a:spAutoFit/>
          </a:bodyPr>
          <a:lstStyle/>
          <a:p>
            <a:pPr algn="ctr">
              <a:lnSpc>
                <a:spcPct val="100000"/>
              </a:lnSpc>
            </a:pPr>
            <a:r>
              <a:rPr lang="en-US" altLang="zh-CN" sz="1200" dirty="0">
                <a:solidFill>
                  <a:prstClr val="black">
                    <a:lumMod val="85000"/>
                    <a:lumOff val="15000"/>
                  </a:prstClr>
                </a:solidFill>
                <a:latin typeface="微软雅黑" pitchFamily="34" charset="-122"/>
                <a:ea typeface="微软雅黑" pitchFamily="34" charset="-122"/>
                <a:cs typeface="+mn-cs"/>
              </a:rPr>
              <a:t>TYD-500 true earthquake resistance report 0.5g</a:t>
            </a:r>
            <a:endParaRPr lang="zh-CN" altLang="en-US" sz="1200" dirty="0">
              <a:solidFill>
                <a:prstClr val="black">
                  <a:lumMod val="85000"/>
                  <a:lumOff val="15000"/>
                </a:prstClr>
              </a:solidFill>
              <a:latin typeface="微软雅黑" pitchFamily="34" charset="-122"/>
              <a:ea typeface="微软雅黑" pitchFamily="34" charset="-122"/>
              <a:cs typeface="+mn-cs"/>
            </a:endParaRPr>
          </a:p>
        </p:txBody>
      </p:sp>
    </p:spTree>
    <p:extLst>
      <p:ext uri="{BB962C8B-B14F-4D97-AF65-F5344CB8AC3E}">
        <p14:creationId xmlns:p14="http://schemas.microsoft.com/office/powerpoint/2010/main" val="1597002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860425" y="-11430"/>
            <a:ext cx="5486400" cy="435825"/>
          </a:xfrm>
        </p:spPr>
        <p:txBody>
          <a:bodyPr wrap="square"/>
          <a:lstStyle/>
          <a:p>
            <a:r>
              <a:rPr lang="en-US" sz="1800" dirty="0"/>
              <a:t>Market qualification</a:t>
            </a:r>
          </a:p>
        </p:txBody>
      </p:sp>
      <p:sp>
        <p:nvSpPr>
          <p:cNvPr id="5" name="灯片编号占位符 1"/>
          <p:cNvSpPr>
            <a:spLocks noGrp="1"/>
          </p:cNvSpPr>
          <p:nvPr>
            <p:ph type="sldNum" sz="quarter" idx="10"/>
          </p:nvPr>
        </p:nvSpPr>
        <p:spPr>
          <a:xfrm>
            <a:off x="4426898" y="4812665"/>
            <a:ext cx="450850" cy="286385"/>
          </a:xfrm>
        </p:spPr>
        <p:txBody>
          <a:bodyPr/>
          <a:lstStyle/>
          <a:p>
            <a:pPr>
              <a:defRPr/>
            </a:pPr>
            <a:fld id="{4458D7BB-C5F0-C74A-897E-AD5E99CA2DB6}" type="slidenum">
              <a:rPr lang="en-US" smtClean="0"/>
              <a:pPr>
                <a:defRPr/>
              </a:pPr>
              <a:t>5</a:t>
            </a:fld>
            <a:endParaRPr lang="en-US" dirty="0"/>
          </a:p>
        </p:txBody>
      </p:sp>
      <p:sp>
        <p:nvSpPr>
          <p:cNvPr id="4" name="矩形 3">
            <a:extLst>
              <a:ext uri="{FF2B5EF4-FFF2-40B4-BE49-F238E27FC236}">
                <a16:creationId xmlns:a16="http://schemas.microsoft.com/office/drawing/2014/main" id="{E40D03FD-5E2B-49BF-963B-A5C26E797C72}"/>
              </a:ext>
            </a:extLst>
          </p:cNvPr>
          <p:cNvSpPr/>
          <p:nvPr/>
        </p:nvSpPr>
        <p:spPr>
          <a:xfrm>
            <a:off x="62287" y="699542"/>
            <a:ext cx="4364611" cy="3474413"/>
          </a:xfrm>
          <a:prstGeom prst="rect">
            <a:avLst/>
          </a:prstGeom>
        </p:spPr>
        <p:txBody>
          <a:bodyPr wrap="square">
            <a:spAutoFit/>
          </a:bodyPr>
          <a:lstStyle/>
          <a:p>
            <a:pPr eaLnBrk="0" hangingPunct="0">
              <a:lnSpc>
                <a:spcPct val="200000"/>
              </a:lnSpc>
            </a:pPr>
            <a:r>
              <a:rPr lang="en-US" altLang="zh-CN" sz="1400" b="1" dirty="0">
                <a:solidFill>
                  <a:srgbClr val="0070C0"/>
                </a:solidFill>
                <a:latin typeface="微软雅黑" pitchFamily="34" charset="-122"/>
                <a:ea typeface="微软雅黑" pitchFamily="34" charset="-122"/>
                <a:cs typeface="+mn-cs"/>
                <a:sym typeface="Arial" pitchFamily="34" charset="0"/>
              </a:rPr>
              <a:t>Market qualification:</a:t>
            </a:r>
          </a:p>
          <a:p>
            <a:pPr marL="285750" indent="-285750" eaLnBrk="0" hangingPunct="0">
              <a:lnSpc>
                <a:spcPct val="200000"/>
              </a:lnSpc>
              <a:buFont typeface="Wingdings" panose="05000000000000000000" pitchFamily="2" charset="2"/>
              <a:buChar char="ü"/>
            </a:pPr>
            <a:r>
              <a:rPr lang="en-US" altLang="zh-CN" sz="1400" b="1" dirty="0">
                <a:solidFill>
                  <a:srgbClr val="0070C0"/>
                </a:solidFill>
                <a:latin typeface="微软雅黑" pitchFamily="34" charset="-122"/>
                <a:ea typeface="微软雅黑" pitchFamily="34" charset="-122"/>
                <a:cs typeface="+mn-cs"/>
                <a:sym typeface="Arial" pitchFamily="34" charset="0"/>
              </a:rPr>
              <a:t>Venezuelan power grid certification</a:t>
            </a:r>
          </a:p>
          <a:p>
            <a:pPr marL="285750" indent="-285750" eaLnBrk="0" hangingPunct="0">
              <a:lnSpc>
                <a:spcPct val="200000"/>
              </a:lnSpc>
              <a:buFont typeface="Wingdings" panose="05000000000000000000" pitchFamily="2" charset="2"/>
              <a:buChar char="ü"/>
            </a:pPr>
            <a:r>
              <a:rPr lang="en-US" altLang="zh-CN" sz="1400" b="1" dirty="0">
                <a:solidFill>
                  <a:srgbClr val="0070C0"/>
                </a:solidFill>
                <a:latin typeface="微软雅黑" pitchFamily="34" charset="-122"/>
                <a:ea typeface="微软雅黑" pitchFamily="34" charset="-122"/>
                <a:cs typeface="+mn-cs"/>
                <a:sym typeface="Arial" pitchFamily="34" charset="0"/>
              </a:rPr>
              <a:t>Brazil CIMIG certification</a:t>
            </a:r>
          </a:p>
          <a:p>
            <a:pPr marL="285750" indent="-285750" eaLnBrk="0" hangingPunct="0">
              <a:lnSpc>
                <a:spcPct val="200000"/>
              </a:lnSpc>
              <a:buFont typeface="Wingdings" panose="05000000000000000000" pitchFamily="2" charset="2"/>
              <a:buChar char="ü"/>
            </a:pPr>
            <a:r>
              <a:rPr lang="en-US" altLang="zh-CN" sz="1400" b="1" dirty="0">
                <a:solidFill>
                  <a:srgbClr val="0070C0"/>
                </a:solidFill>
                <a:latin typeface="微软雅黑" pitchFamily="34" charset="-122"/>
                <a:ea typeface="微软雅黑" pitchFamily="34" charset="-122"/>
                <a:cs typeface="+mn-cs"/>
                <a:sym typeface="Arial" pitchFamily="34" charset="0"/>
              </a:rPr>
              <a:t>Chile earthquake resistance certification</a:t>
            </a:r>
          </a:p>
          <a:p>
            <a:pPr marL="285750" indent="-285750" eaLnBrk="0" hangingPunct="0">
              <a:lnSpc>
                <a:spcPct val="200000"/>
              </a:lnSpc>
              <a:buFont typeface="Wingdings" panose="05000000000000000000" pitchFamily="2" charset="2"/>
              <a:buChar char="ü"/>
            </a:pPr>
            <a:r>
              <a:rPr lang="en-US" altLang="zh-CN" sz="1400" b="1" dirty="0">
                <a:solidFill>
                  <a:srgbClr val="0070C0"/>
                </a:solidFill>
                <a:latin typeface="微软雅黑" pitchFamily="34" charset="-122"/>
                <a:ea typeface="微软雅黑" pitchFamily="34" charset="-122"/>
                <a:cs typeface="+mn-cs"/>
                <a:sym typeface="Arial" pitchFamily="34" charset="0"/>
              </a:rPr>
              <a:t>Mexico LAPEM certification</a:t>
            </a:r>
          </a:p>
          <a:p>
            <a:pPr marL="285750" indent="-285750" eaLnBrk="0" hangingPunct="0">
              <a:lnSpc>
                <a:spcPct val="200000"/>
              </a:lnSpc>
              <a:buFont typeface="Wingdings" panose="05000000000000000000" pitchFamily="2" charset="2"/>
              <a:buChar char="ü"/>
            </a:pPr>
            <a:r>
              <a:rPr lang="en-US" altLang="zh-CN" sz="1400" b="1" dirty="0">
                <a:solidFill>
                  <a:srgbClr val="0070C0"/>
                </a:solidFill>
                <a:latin typeface="微软雅黑" pitchFamily="34" charset="-122"/>
                <a:ea typeface="微软雅黑" pitchFamily="34" charset="-122"/>
                <a:cs typeface="+mn-cs"/>
                <a:sym typeface="Arial" pitchFamily="34" charset="0"/>
              </a:rPr>
              <a:t>Philippine NGCP qualification</a:t>
            </a:r>
          </a:p>
          <a:p>
            <a:pPr marL="285750" indent="-285750" eaLnBrk="0" hangingPunct="0">
              <a:lnSpc>
                <a:spcPct val="200000"/>
              </a:lnSpc>
              <a:buFont typeface="Wingdings" panose="05000000000000000000" pitchFamily="2" charset="2"/>
              <a:buChar char="ü"/>
            </a:pPr>
            <a:r>
              <a:rPr lang="en-US" altLang="zh-CN" sz="1400" b="1" dirty="0">
                <a:solidFill>
                  <a:srgbClr val="0070C0"/>
                </a:solidFill>
                <a:latin typeface="微软雅黑" pitchFamily="34" charset="-122"/>
                <a:ea typeface="微软雅黑" pitchFamily="34" charset="-122"/>
                <a:cs typeface="+mn-cs"/>
                <a:sym typeface="Arial" pitchFamily="34" charset="0"/>
              </a:rPr>
              <a:t>Russian metrology certification</a:t>
            </a:r>
          </a:p>
          <a:p>
            <a:pPr marL="285750" indent="-285750" eaLnBrk="0" hangingPunct="0">
              <a:lnSpc>
                <a:spcPct val="200000"/>
              </a:lnSpc>
              <a:buFont typeface="Wingdings" panose="05000000000000000000" pitchFamily="2" charset="2"/>
              <a:buChar char="ü"/>
            </a:pPr>
            <a:r>
              <a:rPr lang="en-US" altLang="zh-CN" sz="1400" b="1" dirty="0">
                <a:solidFill>
                  <a:srgbClr val="0070C0"/>
                </a:solidFill>
                <a:latin typeface="微软雅黑" pitchFamily="34" charset="-122"/>
                <a:ea typeface="微软雅黑" pitchFamily="34" charset="-122"/>
                <a:cs typeface="+mn-cs"/>
                <a:sym typeface="Arial" pitchFamily="34" charset="0"/>
              </a:rPr>
              <a:t>Italy NENL certification</a:t>
            </a:r>
            <a:endParaRPr lang="zh-CN" altLang="en-US" sz="1400" b="1" dirty="0">
              <a:solidFill>
                <a:srgbClr val="0070C0"/>
              </a:solidFill>
              <a:latin typeface="微软雅黑" pitchFamily="34" charset="-122"/>
              <a:ea typeface="微软雅黑" pitchFamily="34" charset="-122"/>
              <a:cs typeface="+mn-cs"/>
              <a:sym typeface="Arial" pitchFamily="34" charset="0"/>
            </a:endParaRPr>
          </a:p>
        </p:txBody>
      </p:sp>
      <p:grpSp>
        <p:nvGrpSpPr>
          <p:cNvPr id="6" name="组合 5">
            <a:extLst>
              <a:ext uri="{FF2B5EF4-FFF2-40B4-BE49-F238E27FC236}">
                <a16:creationId xmlns:a16="http://schemas.microsoft.com/office/drawing/2014/main" id="{F6BA77C0-C209-4477-B6D2-79AA64FEA015}"/>
              </a:ext>
            </a:extLst>
          </p:cNvPr>
          <p:cNvGrpSpPr/>
          <p:nvPr/>
        </p:nvGrpSpPr>
        <p:grpSpPr>
          <a:xfrm>
            <a:off x="3906096" y="608574"/>
            <a:ext cx="2106064" cy="2136111"/>
            <a:chOff x="4374039" y="608152"/>
            <a:chExt cx="3150455" cy="2901028"/>
          </a:xfrm>
        </p:grpSpPr>
        <p:pic>
          <p:nvPicPr>
            <p:cNvPr id="7" name="Picture 2" descr="E:\1-市场规划部工作2013年\1-战略管理\1战略规划工作\2014年\5-上市工具包\海外各类资质\Декларация 1.jpg">
              <a:extLst>
                <a:ext uri="{FF2B5EF4-FFF2-40B4-BE49-F238E27FC236}">
                  <a16:creationId xmlns:a16="http://schemas.microsoft.com/office/drawing/2014/main" id="{52CFF73C-E49A-44E3-A22D-1ECFEC62037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15326" y="608152"/>
              <a:ext cx="2108832" cy="2376000"/>
            </a:xfrm>
            <a:prstGeom prst="rect">
              <a:avLst/>
            </a:prstGeom>
            <a:noFill/>
            <a:ln w="9525">
              <a:solidFill>
                <a:sysClr val="windowText" lastClr="000000"/>
              </a:solidFill>
              <a:bevel/>
              <a:headEnd/>
              <a:tailEnd/>
            </a:ln>
          </p:spPr>
        </p:pic>
        <p:sp>
          <p:nvSpPr>
            <p:cNvPr id="8" name="流程图: 可选过程 21">
              <a:extLst>
                <a:ext uri="{FF2B5EF4-FFF2-40B4-BE49-F238E27FC236}">
                  <a16:creationId xmlns:a16="http://schemas.microsoft.com/office/drawing/2014/main" id="{0947C74E-C4C2-4643-ABB9-27D4D12E5CF4}"/>
                </a:ext>
              </a:extLst>
            </p:cNvPr>
            <p:cNvSpPr>
              <a:spLocks noChangeArrowheads="1"/>
            </p:cNvSpPr>
            <p:nvPr/>
          </p:nvSpPr>
          <p:spPr bwMode="auto">
            <a:xfrm>
              <a:off x="4374039" y="3003273"/>
              <a:ext cx="3150455" cy="505907"/>
            </a:xfrm>
            <a:prstGeom prst="flowChartAlternateProcess">
              <a:avLst/>
            </a:prstGeom>
          </p:spPr>
          <p:txBody>
            <a:bodyPr wrap="square">
              <a:spAutoFit/>
            </a:bodyPr>
            <a:lstStyle/>
            <a:p>
              <a:pPr marL="0" marR="0" lvl="0" indent="0" defTabSz="914400" eaLnBrk="0" fontAlgn="auto" latinLnBrk="0" hangingPunct="0">
                <a:lnSpc>
                  <a:spcPct val="15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0070C0"/>
                  </a:solidFill>
                  <a:effectLst/>
                  <a:uLnTx/>
                  <a:uFillTx/>
                  <a:latin typeface="微软雅黑" pitchFamily="34" charset="-122"/>
                  <a:ea typeface="微软雅黑" pitchFamily="34" charset="-122"/>
                  <a:cs typeface="+mn-cs"/>
                </a:rPr>
                <a:t>Russian GOST certificate</a:t>
              </a:r>
              <a:endParaRPr kumimoji="0" lang="zh-CN" altLang="en-US" sz="1200" b="0" i="0" u="none" strike="noStrike" kern="0" cap="none" spc="0" normalizeH="0" baseline="0" noProof="0" dirty="0">
                <a:ln>
                  <a:noFill/>
                </a:ln>
                <a:solidFill>
                  <a:srgbClr val="0070C0"/>
                </a:solidFill>
                <a:effectLst/>
                <a:uLnTx/>
                <a:uFillTx/>
                <a:latin typeface="微软雅黑" pitchFamily="34" charset="-122"/>
                <a:ea typeface="微软雅黑" pitchFamily="34" charset="-122"/>
                <a:cs typeface="+mn-cs"/>
              </a:endParaRPr>
            </a:p>
          </p:txBody>
        </p:sp>
      </p:grpSp>
      <p:grpSp>
        <p:nvGrpSpPr>
          <p:cNvPr id="9" name="组合 8">
            <a:extLst>
              <a:ext uri="{FF2B5EF4-FFF2-40B4-BE49-F238E27FC236}">
                <a16:creationId xmlns:a16="http://schemas.microsoft.com/office/drawing/2014/main" id="{76D86B4D-17BD-40A6-82A7-4BBC967808F5}"/>
              </a:ext>
            </a:extLst>
          </p:cNvPr>
          <p:cNvGrpSpPr/>
          <p:nvPr/>
        </p:nvGrpSpPr>
        <p:grpSpPr>
          <a:xfrm>
            <a:off x="5956706" y="608574"/>
            <a:ext cx="1587485" cy="2136111"/>
            <a:chOff x="7475960" y="617578"/>
            <a:chExt cx="2374715" cy="2901028"/>
          </a:xfrm>
        </p:grpSpPr>
        <p:pic>
          <p:nvPicPr>
            <p:cNvPr id="10" name="Picture 4">
              <a:extLst>
                <a:ext uri="{FF2B5EF4-FFF2-40B4-BE49-F238E27FC236}">
                  <a16:creationId xmlns:a16="http://schemas.microsoft.com/office/drawing/2014/main" id="{21C73CF0-153C-423F-A770-1C71C3C010E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08440" y="617578"/>
              <a:ext cx="2109756" cy="2376000"/>
            </a:xfrm>
            <a:prstGeom prst="rect">
              <a:avLst/>
            </a:prstGeom>
            <a:noFill/>
            <a:ln w="12700">
              <a:solidFill>
                <a:sysClr val="windowText" lastClr="000000"/>
              </a:solidFill>
              <a:miter lim="800000"/>
              <a:headEnd/>
              <a:tailEnd/>
            </a:ln>
          </p:spPr>
        </p:pic>
        <p:sp>
          <p:nvSpPr>
            <p:cNvPr id="11" name="流程图: 可选过程 21">
              <a:extLst>
                <a:ext uri="{FF2B5EF4-FFF2-40B4-BE49-F238E27FC236}">
                  <a16:creationId xmlns:a16="http://schemas.microsoft.com/office/drawing/2014/main" id="{45179C26-1C7D-4A7E-B734-94B381306DB3}"/>
                </a:ext>
              </a:extLst>
            </p:cNvPr>
            <p:cNvSpPr>
              <a:spLocks noChangeArrowheads="1"/>
            </p:cNvSpPr>
            <p:nvPr/>
          </p:nvSpPr>
          <p:spPr bwMode="auto">
            <a:xfrm>
              <a:off x="7475960" y="3012699"/>
              <a:ext cx="2374715" cy="505907"/>
            </a:xfrm>
            <a:prstGeom prst="flowChartAlternateProcess">
              <a:avLst/>
            </a:prstGeom>
          </p:spPr>
          <p:txBody>
            <a:bodyPr wrap="square">
              <a:spAutoFit/>
            </a:bodyPr>
            <a:lstStyle/>
            <a:p>
              <a:pPr marL="0" marR="0" lvl="0" indent="0" defTabSz="914400" eaLnBrk="0" fontAlgn="auto" latinLnBrk="0" hangingPunct="0">
                <a:lnSpc>
                  <a:spcPct val="15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0070C0"/>
                  </a:solidFill>
                  <a:effectLst/>
                  <a:uLnTx/>
                  <a:uFillTx/>
                  <a:latin typeface="微软雅黑" pitchFamily="34" charset="-122"/>
                  <a:ea typeface="微软雅黑" pitchFamily="34" charset="-122"/>
                  <a:cs typeface="+mn-cs"/>
                </a:rPr>
                <a:t>Russian Metrology</a:t>
              </a:r>
              <a:endParaRPr kumimoji="0" lang="zh-CN" altLang="en-US" sz="1200" b="0" i="0" u="none" strike="noStrike" kern="0" cap="none" spc="0" normalizeH="0" baseline="0" noProof="0" dirty="0">
                <a:ln>
                  <a:noFill/>
                </a:ln>
                <a:solidFill>
                  <a:srgbClr val="0070C0"/>
                </a:solidFill>
                <a:effectLst/>
                <a:uLnTx/>
                <a:uFillTx/>
                <a:latin typeface="微软雅黑" pitchFamily="34" charset="-122"/>
                <a:ea typeface="微软雅黑" pitchFamily="34" charset="-122"/>
                <a:cs typeface="+mn-cs"/>
              </a:endParaRPr>
            </a:p>
          </p:txBody>
        </p:sp>
      </p:grpSp>
      <p:grpSp>
        <p:nvGrpSpPr>
          <p:cNvPr id="12" name="组合 11">
            <a:extLst>
              <a:ext uri="{FF2B5EF4-FFF2-40B4-BE49-F238E27FC236}">
                <a16:creationId xmlns:a16="http://schemas.microsoft.com/office/drawing/2014/main" id="{843DBFFA-E409-4CFD-A8EF-8704667F8563}"/>
              </a:ext>
            </a:extLst>
          </p:cNvPr>
          <p:cNvGrpSpPr/>
          <p:nvPr/>
        </p:nvGrpSpPr>
        <p:grpSpPr>
          <a:xfrm>
            <a:off x="3986327" y="2758764"/>
            <a:ext cx="1881817" cy="2111784"/>
            <a:chOff x="4542245" y="3553646"/>
            <a:chExt cx="2815004" cy="2867990"/>
          </a:xfrm>
        </p:grpSpPr>
        <p:pic>
          <p:nvPicPr>
            <p:cNvPr id="13" name="Picture 2">
              <a:extLst>
                <a:ext uri="{FF2B5EF4-FFF2-40B4-BE49-F238E27FC236}">
                  <a16:creationId xmlns:a16="http://schemas.microsoft.com/office/drawing/2014/main" id="{D67DB71A-A6AE-42AE-B722-A7C9BF1D983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47301" y="3553646"/>
              <a:ext cx="1874216" cy="2448000"/>
            </a:xfrm>
            <a:prstGeom prst="rect">
              <a:avLst/>
            </a:prstGeom>
            <a:noFill/>
            <a:ln w="12700">
              <a:solidFill>
                <a:sysClr val="windowText" lastClr="000000"/>
              </a:solidFill>
              <a:bevel/>
              <a:headEnd/>
              <a:tailEnd/>
            </a:ln>
          </p:spPr>
        </p:pic>
        <p:sp>
          <p:nvSpPr>
            <p:cNvPr id="14" name="流程图: 可选过程 21">
              <a:extLst>
                <a:ext uri="{FF2B5EF4-FFF2-40B4-BE49-F238E27FC236}">
                  <a16:creationId xmlns:a16="http://schemas.microsoft.com/office/drawing/2014/main" id="{7E1A85F7-982C-4F00-8DE4-D4C7FBB34B12}"/>
                </a:ext>
              </a:extLst>
            </p:cNvPr>
            <p:cNvSpPr>
              <a:spLocks noChangeArrowheads="1"/>
            </p:cNvSpPr>
            <p:nvPr/>
          </p:nvSpPr>
          <p:spPr bwMode="auto">
            <a:xfrm>
              <a:off x="4542245" y="5915729"/>
              <a:ext cx="2815004" cy="505907"/>
            </a:xfrm>
            <a:prstGeom prst="flowChartAlternateProcess">
              <a:avLst/>
            </a:prstGeom>
          </p:spPr>
          <p:txBody>
            <a:bodyPr wrap="square">
              <a:spAutoFit/>
            </a:bodyPr>
            <a:lstStyle/>
            <a:p>
              <a:pPr marL="0" marR="0" lvl="0" indent="0" algn="ctr" defTabSz="914400" eaLnBrk="0" fontAlgn="auto" latinLnBrk="0" hangingPunct="0">
                <a:lnSpc>
                  <a:spcPct val="15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0070C0"/>
                  </a:solidFill>
                  <a:effectLst/>
                  <a:uLnTx/>
                  <a:uFillTx/>
                  <a:latin typeface="微软雅黑" pitchFamily="34" charset="-122"/>
                  <a:ea typeface="微软雅黑" pitchFamily="34" charset="-122"/>
                  <a:cs typeface="+mn-cs"/>
                </a:rPr>
                <a:t>Venezuelan State Grid</a:t>
              </a:r>
              <a:endParaRPr kumimoji="0" lang="zh-CN" altLang="en-US" sz="1200" b="0" i="0" u="none" strike="noStrike" kern="0" cap="none" spc="0" normalizeH="0" baseline="0" noProof="0" dirty="0">
                <a:ln>
                  <a:noFill/>
                </a:ln>
                <a:solidFill>
                  <a:srgbClr val="0070C0"/>
                </a:solidFill>
                <a:effectLst/>
                <a:uLnTx/>
                <a:uFillTx/>
                <a:latin typeface="微软雅黑" pitchFamily="34" charset="-122"/>
                <a:ea typeface="微软雅黑" pitchFamily="34" charset="-122"/>
                <a:cs typeface="+mn-cs"/>
              </a:endParaRPr>
            </a:p>
          </p:txBody>
        </p:sp>
      </p:grpSp>
      <p:grpSp>
        <p:nvGrpSpPr>
          <p:cNvPr id="15" name="组合 14">
            <a:extLst>
              <a:ext uri="{FF2B5EF4-FFF2-40B4-BE49-F238E27FC236}">
                <a16:creationId xmlns:a16="http://schemas.microsoft.com/office/drawing/2014/main" id="{EEA67930-9EAF-4B2F-9D54-8F6CF2C77046}"/>
              </a:ext>
            </a:extLst>
          </p:cNvPr>
          <p:cNvGrpSpPr/>
          <p:nvPr/>
        </p:nvGrpSpPr>
        <p:grpSpPr>
          <a:xfrm>
            <a:off x="5756326" y="2724614"/>
            <a:ext cx="2025347" cy="2103041"/>
            <a:chOff x="7242961" y="3534793"/>
            <a:chExt cx="3029711" cy="2856116"/>
          </a:xfrm>
        </p:grpSpPr>
        <p:pic>
          <p:nvPicPr>
            <p:cNvPr id="16" name="Picture 3">
              <a:extLst>
                <a:ext uri="{FF2B5EF4-FFF2-40B4-BE49-F238E27FC236}">
                  <a16:creationId xmlns:a16="http://schemas.microsoft.com/office/drawing/2014/main" id="{EE278AE8-99B5-46E2-B6D0-5B17FAE8E90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24892" y="3534793"/>
              <a:ext cx="1865852" cy="2448000"/>
            </a:xfrm>
            <a:prstGeom prst="rect">
              <a:avLst/>
            </a:prstGeom>
            <a:noFill/>
            <a:ln w="12700">
              <a:solidFill>
                <a:sysClr val="windowText" lastClr="000000"/>
              </a:solidFill>
              <a:miter lim="800000"/>
              <a:headEnd/>
              <a:tailEnd/>
            </a:ln>
          </p:spPr>
        </p:pic>
        <p:sp>
          <p:nvSpPr>
            <p:cNvPr id="17" name="流程图: 可选过程 16">
              <a:extLst>
                <a:ext uri="{FF2B5EF4-FFF2-40B4-BE49-F238E27FC236}">
                  <a16:creationId xmlns:a16="http://schemas.microsoft.com/office/drawing/2014/main" id="{17D24D7C-B5A6-4238-B50B-C2D0389BB385}"/>
                </a:ext>
              </a:extLst>
            </p:cNvPr>
            <p:cNvSpPr>
              <a:spLocks noChangeArrowheads="1"/>
            </p:cNvSpPr>
            <p:nvPr/>
          </p:nvSpPr>
          <p:spPr bwMode="auto">
            <a:xfrm>
              <a:off x="7242961" y="5885002"/>
              <a:ext cx="3029711" cy="505907"/>
            </a:xfrm>
            <a:prstGeom prst="flowChartAlternateProcess">
              <a:avLst/>
            </a:prstGeom>
          </p:spPr>
          <p:txBody>
            <a:bodyPr wrap="square">
              <a:spAutoFit/>
            </a:bodyPr>
            <a:lstStyle/>
            <a:p>
              <a:pPr marL="0" marR="0" lvl="0" indent="0" algn="ctr" defTabSz="914400" eaLnBrk="0" fontAlgn="auto" latinLnBrk="0" hangingPunct="0">
                <a:lnSpc>
                  <a:spcPct val="15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0070C0"/>
                  </a:solidFill>
                  <a:effectLst/>
                  <a:uLnTx/>
                  <a:uFillTx/>
                  <a:latin typeface="微软雅黑" pitchFamily="34" charset="-122"/>
                  <a:ea typeface="微软雅黑" pitchFamily="34" charset="-122"/>
                  <a:cs typeface="+mn-cs"/>
                </a:rPr>
                <a:t>Italy ENEL</a:t>
              </a:r>
              <a:endParaRPr kumimoji="0" lang="zh-CN" altLang="en-US" sz="1200" b="0" i="0" u="none" strike="noStrike" kern="0" cap="none" spc="0" normalizeH="0" baseline="0" noProof="0" dirty="0">
                <a:ln>
                  <a:noFill/>
                </a:ln>
                <a:solidFill>
                  <a:srgbClr val="0070C0"/>
                </a:solidFill>
                <a:effectLst/>
                <a:uLnTx/>
                <a:uFillTx/>
                <a:latin typeface="微软雅黑" pitchFamily="34" charset="-122"/>
                <a:ea typeface="微软雅黑" pitchFamily="34" charset="-122"/>
                <a:cs typeface="+mn-cs"/>
              </a:endParaRPr>
            </a:p>
          </p:txBody>
        </p:sp>
      </p:grpSp>
      <p:grpSp>
        <p:nvGrpSpPr>
          <p:cNvPr id="18" name="组合 17">
            <a:extLst>
              <a:ext uri="{FF2B5EF4-FFF2-40B4-BE49-F238E27FC236}">
                <a16:creationId xmlns:a16="http://schemas.microsoft.com/office/drawing/2014/main" id="{0D5DA779-FEEF-4051-941E-AC860D21EB18}"/>
              </a:ext>
            </a:extLst>
          </p:cNvPr>
          <p:cNvGrpSpPr/>
          <p:nvPr/>
        </p:nvGrpSpPr>
        <p:grpSpPr>
          <a:xfrm>
            <a:off x="7677376" y="1378704"/>
            <a:ext cx="1466625" cy="2565120"/>
            <a:chOff x="10094497" y="2426573"/>
            <a:chExt cx="2193920" cy="3483660"/>
          </a:xfrm>
        </p:grpSpPr>
        <p:pic>
          <p:nvPicPr>
            <p:cNvPr id="19" name="图片 18">
              <a:extLst>
                <a:ext uri="{FF2B5EF4-FFF2-40B4-BE49-F238E27FC236}">
                  <a16:creationId xmlns:a16="http://schemas.microsoft.com/office/drawing/2014/main" id="{F5A112F2-2F7C-4D35-9596-FB1D260F417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94497" y="2426573"/>
              <a:ext cx="1915424" cy="2448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0" name="流程图: 可选过程 19">
              <a:extLst>
                <a:ext uri="{FF2B5EF4-FFF2-40B4-BE49-F238E27FC236}">
                  <a16:creationId xmlns:a16="http://schemas.microsoft.com/office/drawing/2014/main" id="{09211C4D-726E-4E17-9549-F4DA0D794F4F}"/>
                </a:ext>
              </a:extLst>
            </p:cNvPr>
            <p:cNvSpPr>
              <a:spLocks noChangeArrowheads="1"/>
            </p:cNvSpPr>
            <p:nvPr/>
          </p:nvSpPr>
          <p:spPr bwMode="auto">
            <a:xfrm>
              <a:off x="10191748" y="4988117"/>
              <a:ext cx="2096669" cy="922116"/>
            </a:xfrm>
            <a:prstGeom prst="flowChartAlternateProcess">
              <a:avLst/>
            </a:prstGeom>
            <a:noFill/>
          </p:spPr>
          <p:txBody>
            <a:bodyPr wrap="square">
              <a:spAutoFit/>
            </a:bodyPr>
            <a:lstStyle/>
            <a:p>
              <a:pPr marL="0" marR="0" lvl="0" indent="0" algn="ctr" defTabSz="914400" eaLnBrk="0" fontAlgn="auto" latinLnBrk="0" hangingPunct="0">
                <a:lnSpc>
                  <a:spcPct val="15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0070C0"/>
                  </a:solidFill>
                  <a:effectLst/>
                  <a:uLnTx/>
                  <a:uFillTx/>
                  <a:latin typeface="微软雅黑" pitchFamily="34" charset="-122"/>
                  <a:ea typeface="微软雅黑" pitchFamily="34" charset="-122"/>
                  <a:cs typeface="+mn-cs"/>
                </a:rPr>
                <a:t>Mexico LAPEM certification</a:t>
              </a:r>
              <a:endParaRPr kumimoji="0" lang="zh-CN" altLang="en-US" sz="1200" b="0" i="0" u="none" strike="noStrike" kern="0" cap="none" spc="0" normalizeH="0" baseline="0" noProof="0" dirty="0">
                <a:ln>
                  <a:noFill/>
                </a:ln>
                <a:solidFill>
                  <a:srgbClr val="0070C0"/>
                </a:solidFill>
                <a:effectLst/>
                <a:uLnTx/>
                <a:uFillTx/>
                <a:latin typeface="微软雅黑" pitchFamily="34" charset="-122"/>
                <a:ea typeface="微软雅黑" pitchFamily="34" charset="-122"/>
                <a:cs typeface="+mn-cs"/>
              </a:endParaRPr>
            </a:p>
          </p:txBody>
        </p:sp>
      </p:grpSp>
    </p:spTree>
    <p:extLst>
      <p:ext uri="{BB962C8B-B14F-4D97-AF65-F5344CB8AC3E}">
        <p14:creationId xmlns:p14="http://schemas.microsoft.com/office/powerpoint/2010/main" val="11056292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a:xfrm>
            <a:off x="4426898" y="4812665"/>
            <a:ext cx="450850" cy="286385"/>
          </a:xfrm>
        </p:spPr>
        <p:txBody>
          <a:bodyPr/>
          <a:lstStyle/>
          <a:p>
            <a:pPr>
              <a:defRPr/>
            </a:pPr>
            <a:fld id="{4458D7BB-C5F0-C74A-897E-AD5E99CA2DB6}" type="slidenum">
              <a:rPr lang="en-US" smtClean="0"/>
              <a:pPr>
                <a:defRPr/>
              </a:pPr>
              <a:t>6</a:t>
            </a:fld>
            <a:endParaRPr lang="en-US" dirty="0"/>
          </a:p>
        </p:txBody>
      </p:sp>
      <p:grpSp>
        <p:nvGrpSpPr>
          <p:cNvPr id="11" name="组合 10">
            <a:extLst>
              <a:ext uri="{FF2B5EF4-FFF2-40B4-BE49-F238E27FC236}">
                <a16:creationId xmlns:a16="http://schemas.microsoft.com/office/drawing/2014/main" id="{6AC2AB96-A45D-4DE0-85E3-C4E5C49E9104}"/>
              </a:ext>
            </a:extLst>
          </p:cNvPr>
          <p:cNvGrpSpPr/>
          <p:nvPr/>
        </p:nvGrpSpPr>
        <p:grpSpPr>
          <a:xfrm>
            <a:off x="1143000" y="1156335"/>
            <a:ext cx="5406390" cy="489585"/>
            <a:chOff x="1143000" y="1156335"/>
            <a:chExt cx="5406390" cy="489585"/>
          </a:xfrm>
        </p:grpSpPr>
        <p:pic>
          <p:nvPicPr>
            <p:cNvPr id="3" name="图片 2"/>
            <p:cNvPicPr>
              <a:picLocks noChangeAspect="1"/>
            </p:cNvPicPr>
            <p:nvPr/>
          </p:nvPicPr>
          <p:blipFill>
            <a:blip r:embed="rId3"/>
            <a:stretch>
              <a:fillRect/>
            </a:stretch>
          </p:blipFill>
          <p:spPr>
            <a:xfrm>
              <a:off x="1143000" y="1156335"/>
              <a:ext cx="5406390" cy="489585"/>
            </a:xfrm>
            <a:prstGeom prst="rect">
              <a:avLst/>
            </a:prstGeom>
            <a:noFill/>
            <a:effectLst>
              <a:innerShdw blurRad="762000" dist="254000">
                <a:srgbClr val="124198"/>
              </a:innerShdw>
            </a:effectLst>
          </p:spPr>
        </p:pic>
        <p:sp>
          <p:nvSpPr>
            <p:cNvPr id="4" name="TextBox 3"/>
            <p:cNvSpPr txBox="1"/>
            <p:nvPr/>
          </p:nvSpPr>
          <p:spPr>
            <a:xfrm>
              <a:off x="2117346" y="1273808"/>
              <a:ext cx="3977639" cy="289310"/>
            </a:xfrm>
            <a:prstGeom prst="rect">
              <a:avLst/>
            </a:prstGeom>
            <a:noFill/>
          </p:spPr>
          <p:txBody>
            <a:bodyPr wrap="square" rtlCol="0">
              <a:spAutoFit/>
            </a:bodyPr>
            <a:lstStyle/>
            <a:p>
              <a:pPr marR="0" algn="just" defTabSz="914400" fontAlgn="auto">
                <a:spcBef>
                  <a:spcPts val="0"/>
                </a:spcBef>
                <a:spcAft>
                  <a:spcPts val="0"/>
                </a:spcAft>
                <a:buClrTx/>
                <a:buSzTx/>
                <a:buFontTx/>
                <a:buNone/>
                <a:defRPr/>
              </a:pPr>
              <a:r>
                <a:rPr lang="en-US" sz="1600" dirty="0">
                  <a:solidFill>
                    <a:schemeClr val="bg2">
                      <a:lumMod val="75000"/>
                    </a:schemeClr>
                  </a:solidFill>
                  <a:latin typeface="微软雅黑" pitchFamily="34" charset="-122"/>
                  <a:ea typeface="微软雅黑" pitchFamily="34" charset="-122"/>
                </a:rPr>
                <a:t>Product range and qualification</a:t>
              </a:r>
            </a:p>
          </p:txBody>
        </p:sp>
        <p:sp>
          <p:nvSpPr>
            <p:cNvPr id="13" name="六边形 12"/>
            <p:cNvSpPr/>
            <p:nvPr/>
          </p:nvSpPr>
          <p:spPr bwMode="auto">
            <a:xfrm>
              <a:off x="1287780" y="1242557"/>
              <a:ext cx="685800" cy="331470"/>
            </a:xfrm>
            <a:prstGeom prst="hexagon">
              <a:avLst>
                <a:gd name="adj" fmla="val 49616"/>
                <a:gd name="vf" fmla="val 115470"/>
              </a:avLst>
            </a:prstGeom>
            <a:solidFill>
              <a:srgbClr val="474747"/>
            </a:solidFill>
            <a:ln>
              <a:solidFill>
                <a:srgbClr val="474747"/>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0" marR="0" indent="0" algn="ctr" defTabSz="914400" rtl="0" eaLnBrk="0" fontAlgn="base" latinLnBrk="0" hangingPunct="0">
                <a:lnSpc>
                  <a:spcPct val="100000"/>
                </a:lnSpc>
                <a:spcBef>
                  <a:spcPct val="0"/>
                </a:spcBef>
                <a:spcAft>
                  <a:spcPct val="0"/>
                </a:spcAft>
                <a:buClrTx/>
                <a:buSzTx/>
                <a:buFontTx/>
                <a:buNone/>
              </a:pPr>
              <a:r>
                <a:rPr lang="en-US" altLang="zh-CN" sz="2000" b="1" kern="1200" dirty="0">
                  <a:solidFill>
                    <a:srgbClr val="FFFFFF"/>
                  </a:solidFill>
                  <a:latin typeface="微软雅黑" panose="020B0503020204020204" pitchFamily="34" charset="-122"/>
                  <a:ea typeface="微软雅黑" panose="020B0503020204020204" pitchFamily="34" charset="-122"/>
                </a:rPr>
                <a:t>01</a:t>
              </a:r>
              <a:endParaRPr lang="zh-CN" altLang="en-US" sz="2000" b="1" kern="1200" dirty="0">
                <a:solidFill>
                  <a:srgbClr val="FFFFFF"/>
                </a:solidFill>
                <a:latin typeface="微软雅黑" panose="020B0503020204020204" pitchFamily="34" charset="-122"/>
                <a:ea typeface="微软雅黑" panose="020B0503020204020204" pitchFamily="34" charset="-122"/>
              </a:endParaRPr>
            </a:p>
          </p:txBody>
        </p:sp>
      </p:grpSp>
      <p:grpSp>
        <p:nvGrpSpPr>
          <p:cNvPr id="10" name="组合 9">
            <a:extLst>
              <a:ext uri="{FF2B5EF4-FFF2-40B4-BE49-F238E27FC236}">
                <a16:creationId xmlns:a16="http://schemas.microsoft.com/office/drawing/2014/main" id="{9C950445-A8F6-4CE1-8F1D-5DFAEFC88623}"/>
              </a:ext>
            </a:extLst>
          </p:cNvPr>
          <p:cNvGrpSpPr/>
          <p:nvPr/>
        </p:nvGrpSpPr>
        <p:grpSpPr>
          <a:xfrm>
            <a:off x="1143000" y="1772683"/>
            <a:ext cx="5406390" cy="522497"/>
            <a:chOff x="1143000" y="1786414"/>
            <a:chExt cx="5406390" cy="522497"/>
          </a:xfrm>
        </p:grpSpPr>
        <p:pic>
          <p:nvPicPr>
            <p:cNvPr id="5" name="图片 4"/>
            <p:cNvPicPr>
              <a:picLocks noChangeAspect="1"/>
            </p:cNvPicPr>
            <p:nvPr/>
          </p:nvPicPr>
          <p:blipFill>
            <a:blip r:embed="rId3"/>
            <a:stretch>
              <a:fillRect/>
            </a:stretch>
          </p:blipFill>
          <p:spPr>
            <a:xfrm>
              <a:off x="1143000" y="1786414"/>
              <a:ext cx="5406390" cy="489585"/>
            </a:xfrm>
            <a:prstGeom prst="rect">
              <a:avLst/>
            </a:prstGeom>
            <a:effectLst>
              <a:innerShdw blurRad="762000" dist="254000">
                <a:srgbClr val="124198"/>
              </a:innerShdw>
            </a:effectLst>
          </p:spPr>
        </p:pic>
        <p:sp>
          <p:nvSpPr>
            <p:cNvPr id="6" name="TextBox 21"/>
            <p:cNvSpPr txBox="1"/>
            <p:nvPr/>
          </p:nvSpPr>
          <p:spPr>
            <a:xfrm>
              <a:off x="2194561" y="1822624"/>
              <a:ext cx="3825239" cy="486287"/>
            </a:xfrm>
            <a:prstGeom prst="rect">
              <a:avLst/>
            </a:prstGeom>
            <a:noFill/>
          </p:spPr>
          <p:txBody>
            <a:bodyPr wrap="square" rtlCol="0">
              <a:spAutoFit/>
            </a:bodyPr>
            <a:lstStyle/>
            <a:p>
              <a:pPr marR="0" algn="just" defTabSz="914400" fontAlgn="auto">
                <a:spcBef>
                  <a:spcPts val="0"/>
                </a:spcBef>
                <a:spcAft>
                  <a:spcPts val="0"/>
                </a:spcAft>
                <a:buClrTx/>
                <a:buSzTx/>
                <a:buFontTx/>
                <a:buNone/>
                <a:defRPr/>
              </a:pPr>
              <a:r>
                <a:rPr lang="en-US" sz="1600" dirty="0">
                  <a:solidFill>
                    <a:schemeClr val="bg2">
                      <a:lumMod val="75000"/>
                    </a:schemeClr>
                  </a:solidFill>
                  <a:latin typeface="微软雅黑" pitchFamily="34" charset="-122"/>
                  <a:ea typeface="微软雅黑" pitchFamily="34" charset="-122"/>
                </a:rPr>
                <a:t>Product structure and technical characteristics</a:t>
              </a:r>
            </a:p>
          </p:txBody>
        </p:sp>
        <p:sp>
          <p:nvSpPr>
            <p:cNvPr id="18" name="六边形 17"/>
            <p:cNvSpPr/>
            <p:nvPr/>
          </p:nvSpPr>
          <p:spPr bwMode="auto">
            <a:xfrm>
              <a:off x="1294130" y="1871207"/>
              <a:ext cx="685800" cy="331470"/>
            </a:xfrm>
            <a:prstGeom prst="hexagon">
              <a:avLst>
                <a:gd name="adj" fmla="val 49616"/>
                <a:gd name="vf" fmla="val 115470"/>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marL="0" marR="0" indent="0" algn="ctr" defTabSz="914400" rtl="0" eaLnBrk="0" fontAlgn="base" latinLnBrk="0" hangingPunct="0">
                <a:lnSpc>
                  <a:spcPct val="100000"/>
                </a:lnSpc>
                <a:spcBef>
                  <a:spcPct val="0"/>
                </a:spcBef>
                <a:spcAft>
                  <a:spcPct val="0"/>
                </a:spcAft>
                <a:buClrTx/>
                <a:buSzTx/>
                <a:buFontTx/>
                <a:buNone/>
              </a:pPr>
              <a:r>
                <a:rPr lang="en-US" altLang="zh-CN" sz="2000" b="1" kern="1200" dirty="0">
                  <a:solidFill>
                    <a:srgbClr val="FFFFFF"/>
                  </a:solidFill>
                  <a:latin typeface="微软雅黑" panose="020B0503020204020204" pitchFamily="34" charset="-122"/>
                  <a:ea typeface="微软雅黑" panose="020B0503020204020204" pitchFamily="34" charset="-122"/>
                </a:rPr>
                <a:t>02</a:t>
              </a:r>
              <a:endParaRPr lang="zh-CN" altLang="en-US" sz="2000" b="1" kern="1200"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8">
            <a:extLst>
              <a:ext uri="{FF2B5EF4-FFF2-40B4-BE49-F238E27FC236}">
                <a16:creationId xmlns:a16="http://schemas.microsoft.com/office/drawing/2014/main" id="{A417239A-E0D9-42B9-BB2F-664CE177A06E}"/>
              </a:ext>
            </a:extLst>
          </p:cNvPr>
          <p:cNvGrpSpPr/>
          <p:nvPr/>
        </p:nvGrpSpPr>
        <p:grpSpPr>
          <a:xfrm>
            <a:off x="1143000" y="2421943"/>
            <a:ext cx="5406390" cy="489585"/>
            <a:chOff x="1143000" y="2384584"/>
            <a:chExt cx="5406390" cy="489585"/>
          </a:xfrm>
        </p:grpSpPr>
        <p:pic>
          <p:nvPicPr>
            <p:cNvPr id="7" name="图片 6"/>
            <p:cNvPicPr>
              <a:picLocks noChangeAspect="1"/>
            </p:cNvPicPr>
            <p:nvPr/>
          </p:nvPicPr>
          <p:blipFill>
            <a:blip r:embed="rId3"/>
            <a:stretch>
              <a:fillRect/>
            </a:stretch>
          </p:blipFill>
          <p:spPr>
            <a:xfrm>
              <a:off x="1143000" y="2384584"/>
              <a:ext cx="5406390" cy="489585"/>
            </a:xfrm>
            <a:prstGeom prst="rect">
              <a:avLst/>
            </a:prstGeom>
            <a:effectLst>
              <a:innerShdw blurRad="762000" dist="254000">
                <a:srgbClr val="124198"/>
              </a:innerShdw>
            </a:effectLst>
          </p:spPr>
        </p:pic>
        <p:sp>
          <p:nvSpPr>
            <p:cNvPr id="8" name="TextBox 21"/>
            <p:cNvSpPr txBox="1"/>
            <p:nvPr/>
          </p:nvSpPr>
          <p:spPr>
            <a:xfrm>
              <a:off x="2194561" y="2470309"/>
              <a:ext cx="3159125" cy="289310"/>
            </a:xfrm>
            <a:prstGeom prst="rect">
              <a:avLst/>
            </a:prstGeom>
            <a:noFill/>
          </p:spPr>
          <p:txBody>
            <a:bodyPr wrap="square" rtlCol="0">
              <a:spAutoFit/>
            </a:bodyPr>
            <a:lstStyle/>
            <a:p>
              <a:pPr marR="0" algn="just" defTabSz="914400" fontAlgn="auto">
                <a:spcBef>
                  <a:spcPts val="0"/>
                </a:spcBef>
                <a:spcAft>
                  <a:spcPts val="0"/>
                </a:spcAft>
                <a:buClrTx/>
                <a:buSzTx/>
                <a:buFontTx/>
                <a:buNone/>
                <a:defRPr/>
              </a:pPr>
              <a:r>
                <a:rPr lang="en-US" sz="1600" dirty="0">
                  <a:solidFill>
                    <a:schemeClr val="bg2">
                      <a:lumMod val="75000"/>
                    </a:schemeClr>
                  </a:solidFill>
                  <a:latin typeface="微软雅黑" pitchFamily="34" charset="-122"/>
                  <a:ea typeface="微软雅黑" pitchFamily="34" charset="-122"/>
                </a:rPr>
                <a:t>Lean production process</a:t>
              </a:r>
            </a:p>
          </p:txBody>
        </p:sp>
        <p:sp>
          <p:nvSpPr>
            <p:cNvPr id="19" name="六边形 18"/>
            <p:cNvSpPr/>
            <p:nvPr/>
          </p:nvSpPr>
          <p:spPr bwMode="auto">
            <a:xfrm>
              <a:off x="1287780" y="2468107"/>
              <a:ext cx="685800" cy="331470"/>
            </a:xfrm>
            <a:prstGeom prst="hexagon">
              <a:avLst>
                <a:gd name="adj" fmla="val 49616"/>
                <a:gd name="vf" fmla="val 115470"/>
              </a:avLst>
            </a:prstGeom>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marL="0" marR="0" indent="0" algn="ctr" defTabSz="914400" rtl="0" eaLnBrk="0" fontAlgn="base" latinLnBrk="0" hangingPunct="0">
                <a:lnSpc>
                  <a:spcPct val="100000"/>
                </a:lnSpc>
                <a:spcBef>
                  <a:spcPct val="0"/>
                </a:spcBef>
                <a:spcAft>
                  <a:spcPct val="0"/>
                </a:spcAft>
                <a:buClrTx/>
                <a:buSzTx/>
                <a:buFontTx/>
                <a:buNone/>
              </a:pPr>
              <a:r>
                <a:rPr lang="en-US" altLang="zh-CN" sz="2000" b="1" kern="1200" dirty="0">
                  <a:solidFill>
                    <a:srgbClr val="FFFFFF"/>
                  </a:solidFill>
                  <a:latin typeface="微软雅黑" panose="020B0503020204020204" pitchFamily="34" charset="-122"/>
                  <a:ea typeface="微软雅黑" panose="020B0503020204020204" pitchFamily="34" charset="-122"/>
                </a:rPr>
                <a:t>03</a:t>
              </a:r>
              <a:endParaRPr lang="zh-CN" altLang="en-US" sz="2000" b="1" kern="1200" dirty="0">
                <a:solidFill>
                  <a:srgbClr val="FFFFFF"/>
                </a:solidFill>
                <a:latin typeface="微软雅黑" panose="020B0503020204020204" pitchFamily="34" charset="-122"/>
                <a:ea typeface="微软雅黑" panose="020B0503020204020204" pitchFamily="34" charset="-122"/>
              </a:endParaRPr>
            </a:p>
          </p:txBody>
        </p:sp>
      </p:grpSp>
      <p:grpSp>
        <p:nvGrpSpPr>
          <p:cNvPr id="16" name="组合 15">
            <a:extLst>
              <a:ext uri="{FF2B5EF4-FFF2-40B4-BE49-F238E27FC236}">
                <a16:creationId xmlns:a16="http://schemas.microsoft.com/office/drawing/2014/main" id="{9F205304-0E49-4977-9F2D-18DE53E8AD85}"/>
              </a:ext>
            </a:extLst>
          </p:cNvPr>
          <p:cNvGrpSpPr/>
          <p:nvPr/>
        </p:nvGrpSpPr>
        <p:grpSpPr>
          <a:xfrm>
            <a:off x="1145231" y="3038290"/>
            <a:ext cx="5406390" cy="489585"/>
            <a:chOff x="1143000" y="2384584"/>
            <a:chExt cx="5406390" cy="489585"/>
          </a:xfrm>
        </p:grpSpPr>
        <p:pic>
          <p:nvPicPr>
            <p:cNvPr id="17" name="图片 16">
              <a:extLst>
                <a:ext uri="{FF2B5EF4-FFF2-40B4-BE49-F238E27FC236}">
                  <a16:creationId xmlns:a16="http://schemas.microsoft.com/office/drawing/2014/main" id="{79BDF5A0-22E0-44A5-967E-F943D0053424}"/>
                </a:ext>
              </a:extLst>
            </p:cNvPr>
            <p:cNvPicPr>
              <a:picLocks noChangeAspect="1"/>
            </p:cNvPicPr>
            <p:nvPr/>
          </p:nvPicPr>
          <p:blipFill>
            <a:blip r:embed="rId3"/>
            <a:stretch>
              <a:fillRect/>
            </a:stretch>
          </p:blipFill>
          <p:spPr>
            <a:xfrm>
              <a:off x="1143000" y="2384584"/>
              <a:ext cx="5406390" cy="489585"/>
            </a:xfrm>
            <a:prstGeom prst="rect">
              <a:avLst/>
            </a:prstGeom>
            <a:effectLst>
              <a:innerShdw blurRad="762000" dist="254000">
                <a:srgbClr val="124198"/>
              </a:innerShdw>
            </a:effectLst>
          </p:spPr>
        </p:pic>
        <p:sp>
          <p:nvSpPr>
            <p:cNvPr id="20" name="TextBox 21">
              <a:extLst>
                <a:ext uri="{FF2B5EF4-FFF2-40B4-BE49-F238E27FC236}">
                  <a16:creationId xmlns:a16="http://schemas.microsoft.com/office/drawing/2014/main" id="{43762B57-1158-4BA1-B9FD-BBFD63B21F7D}"/>
                </a:ext>
              </a:extLst>
            </p:cNvPr>
            <p:cNvSpPr txBox="1"/>
            <p:nvPr/>
          </p:nvSpPr>
          <p:spPr>
            <a:xfrm>
              <a:off x="2194561" y="2470309"/>
              <a:ext cx="3159125" cy="289310"/>
            </a:xfrm>
            <a:prstGeom prst="rect">
              <a:avLst/>
            </a:prstGeom>
            <a:noFill/>
          </p:spPr>
          <p:txBody>
            <a:bodyPr wrap="square" rtlCol="0">
              <a:spAutoFit/>
            </a:bodyPr>
            <a:lstStyle/>
            <a:p>
              <a:pPr marR="0" algn="just" defTabSz="914400" fontAlgn="auto">
                <a:spcBef>
                  <a:spcPts val="0"/>
                </a:spcBef>
                <a:spcAft>
                  <a:spcPts val="0"/>
                </a:spcAft>
                <a:buClrTx/>
                <a:buSzTx/>
                <a:buFontTx/>
                <a:buNone/>
                <a:defRPr/>
              </a:pPr>
              <a:r>
                <a:rPr lang="en-US" sz="1600" dirty="0">
                  <a:solidFill>
                    <a:schemeClr val="bg2">
                      <a:lumMod val="75000"/>
                    </a:schemeClr>
                  </a:solidFill>
                  <a:latin typeface="微软雅黑" pitchFamily="34" charset="-122"/>
                  <a:ea typeface="微软雅黑" pitchFamily="34" charset="-122"/>
                </a:rPr>
                <a:t>Typical model project</a:t>
              </a:r>
            </a:p>
          </p:txBody>
        </p:sp>
        <p:sp>
          <p:nvSpPr>
            <p:cNvPr id="21" name="六边形 20">
              <a:extLst>
                <a:ext uri="{FF2B5EF4-FFF2-40B4-BE49-F238E27FC236}">
                  <a16:creationId xmlns:a16="http://schemas.microsoft.com/office/drawing/2014/main" id="{1AB1B3B7-BB26-409B-8DBF-B096B7D7B4EE}"/>
                </a:ext>
              </a:extLst>
            </p:cNvPr>
            <p:cNvSpPr/>
            <p:nvPr/>
          </p:nvSpPr>
          <p:spPr bwMode="auto">
            <a:xfrm>
              <a:off x="1287780" y="2468107"/>
              <a:ext cx="685800" cy="331470"/>
            </a:xfrm>
            <a:prstGeom prst="hexagon">
              <a:avLst>
                <a:gd name="adj" fmla="val 49616"/>
                <a:gd name="vf" fmla="val 115470"/>
              </a:avLst>
            </a:prstGeom>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marL="0" marR="0" indent="0" algn="ctr" defTabSz="914400" rtl="0" eaLnBrk="0" fontAlgn="base" latinLnBrk="0" hangingPunct="0">
                <a:lnSpc>
                  <a:spcPct val="100000"/>
                </a:lnSpc>
                <a:spcBef>
                  <a:spcPct val="0"/>
                </a:spcBef>
                <a:spcAft>
                  <a:spcPct val="0"/>
                </a:spcAft>
                <a:buClrTx/>
                <a:buSzTx/>
                <a:buFontTx/>
                <a:buNone/>
              </a:pPr>
              <a:r>
                <a:rPr lang="en-US" altLang="zh-CN" sz="2000" b="1" kern="1200" dirty="0">
                  <a:solidFill>
                    <a:srgbClr val="FFFFFF"/>
                  </a:solidFill>
                  <a:latin typeface="微软雅黑" panose="020B0503020204020204" pitchFamily="34" charset="-122"/>
                  <a:ea typeface="微软雅黑" panose="020B0503020204020204" pitchFamily="34" charset="-122"/>
                </a:rPr>
                <a:t>04</a:t>
              </a:r>
              <a:endParaRPr lang="zh-CN" altLang="en-US" sz="2000" b="1" kern="1200"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20361642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860425" y="-11430"/>
            <a:ext cx="5486400" cy="435825"/>
          </a:xfrm>
        </p:spPr>
        <p:txBody>
          <a:bodyPr wrap="square"/>
          <a:lstStyle/>
          <a:p>
            <a:r>
              <a:rPr lang="fr-FR" sz="1800" dirty="0"/>
              <a:t>CVT- Capacitive voltage transformer structure</a:t>
            </a:r>
          </a:p>
        </p:txBody>
      </p:sp>
      <p:sp>
        <p:nvSpPr>
          <p:cNvPr id="5" name="灯片编号占位符 1"/>
          <p:cNvSpPr>
            <a:spLocks noGrp="1"/>
          </p:cNvSpPr>
          <p:nvPr>
            <p:ph type="sldNum" sz="quarter" idx="10"/>
          </p:nvPr>
        </p:nvSpPr>
        <p:spPr>
          <a:xfrm>
            <a:off x="4426898" y="4812665"/>
            <a:ext cx="450850" cy="286385"/>
          </a:xfrm>
        </p:spPr>
        <p:txBody>
          <a:bodyPr/>
          <a:lstStyle/>
          <a:p>
            <a:pPr>
              <a:defRPr/>
            </a:pPr>
            <a:fld id="{4458D7BB-C5F0-C74A-897E-AD5E99CA2DB6}" type="slidenum">
              <a:rPr lang="en-US" smtClean="0"/>
              <a:pPr>
                <a:defRPr/>
              </a:pPr>
              <a:t>7</a:t>
            </a:fld>
            <a:endParaRPr lang="en-US" dirty="0"/>
          </a:p>
        </p:txBody>
      </p:sp>
      <p:pic>
        <p:nvPicPr>
          <p:cNvPr id="2" name="图片 1">
            <a:extLst>
              <a:ext uri="{FF2B5EF4-FFF2-40B4-BE49-F238E27FC236}">
                <a16:creationId xmlns:a16="http://schemas.microsoft.com/office/drawing/2014/main" id="{D0CFEC85-6A7D-4927-92AB-84A654014D72}"/>
              </a:ext>
            </a:extLst>
          </p:cNvPr>
          <p:cNvPicPr>
            <a:picLocks noChangeAspect="1"/>
          </p:cNvPicPr>
          <p:nvPr/>
        </p:nvPicPr>
        <p:blipFill>
          <a:blip r:embed="rId3"/>
          <a:stretch>
            <a:fillRect/>
          </a:stretch>
        </p:blipFill>
        <p:spPr>
          <a:xfrm>
            <a:off x="467544" y="540157"/>
            <a:ext cx="5750525" cy="4299942"/>
          </a:xfrm>
          <a:prstGeom prst="rect">
            <a:avLst/>
          </a:prstGeom>
        </p:spPr>
      </p:pic>
      <p:sp>
        <p:nvSpPr>
          <p:cNvPr id="59" name="TextBox 8">
            <a:extLst>
              <a:ext uri="{FF2B5EF4-FFF2-40B4-BE49-F238E27FC236}">
                <a16:creationId xmlns:a16="http://schemas.microsoft.com/office/drawing/2014/main" id="{783983F6-102C-47E8-BED6-6DAD315DB14E}"/>
              </a:ext>
            </a:extLst>
          </p:cNvPr>
          <p:cNvSpPr txBox="1"/>
          <p:nvPr/>
        </p:nvSpPr>
        <p:spPr>
          <a:xfrm>
            <a:off x="6196315" y="741409"/>
            <a:ext cx="2925559" cy="3660682"/>
          </a:xfrm>
          <a:prstGeom prst="rect">
            <a:avLst/>
          </a:prstGeom>
          <a:noFill/>
        </p:spPr>
        <p:txBody>
          <a:bodyPr wrap="square" rtlCol="0">
            <a:spAutoFit/>
          </a:bodyPr>
          <a:lstStyle/>
          <a:p>
            <a:pPr>
              <a:lnSpc>
                <a:spcPct val="150000"/>
              </a:lnSpc>
            </a:pPr>
            <a:r>
              <a:rPr lang="en-US" altLang="zh-CN" sz="1200" b="1" dirty="0">
                <a:solidFill>
                  <a:srgbClr val="002060"/>
                </a:solidFill>
                <a:latin typeface="微软雅黑" pitchFamily="34" charset="-122"/>
                <a:ea typeface="微软雅黑" pitchFamily="34" charset="-122"/>
                <a:cs typeface="+mn-cs"/>
              </a:rPr>
              <a:t>1</a:t>
            </a:r>
            <a:r>
              <a:rPr lang="zh-CN" altLang="en-US" sz="1200" b="1" dirty="0">
                <a:solidFill>
                  <a:srgbClr val="002060"/>
                </a:solidFill>
                <a:latin typeface="微软雅黑" pitchFamily="34" charset="-122"/>
                <a:ea typeface="微软雅黑" pitchFamily="34" charset="-122"/>
                <a:cs typeface="+mn-cs"/>
              </a:rPr>
              <a:t>：</a:t>
            </a:r>
            <a:r>
              <a:rPr lang="en-US" altLang="zh-CN" sz="1200" b="1" dirty="0">
                <a:solidFill>
                  <a:srgbClr val="002060"/>
                </a:solidFill>
                <a:latin typeface="微软雅黑" pitchFamily="34" charset="-122"/>
                <a:ea typeface="微软雅黑" pitchFamily="34" charset="-122"/>
                <a:cs typeface="+mn-cs"/>
              </a:rPr>
              <a:t> High voltage terminal block</a:t>
            </a:r>
          </a:p>
          <a:p>
            <a:pPr>
              <a:lnSpc>
                <a:spcPct val="150000"/>
              </a:lnSpc>
            </a:pPr>
            <a:r>
              <a:rPr lang="en-US" altLang="zh-CN" sz="1200" b="1" dirty="0">
                <a:solidFill>
                  <a:srgbClr val="002060"/>
                </a:solidFill>
                <a:latin typeface="微软雅黑" pitchFamily="34" charset="-122"/>
                <a:ea typeface="微软雅黑" pitchFamily="34" charset="-122"/>
                <a:cs typeface="+mn-cs"/>
              </a:rPr>
              <a:t>2</a:t>
            </a:r>
            <a:r>
              <a:rPr lang="zh-CN" altLang="en-US" sz="1200" b="1" dirty="0">
                <a:solidFill>
                  <a:srgbClr val="002060"/>
                </a:solidFill>
                <a:latin typeface="微软雅黑" pitchFamily="34" charset="-122"/>
                <a:ea typeface="微软雅黑" pitchFamily="34" charset="-122"/>
                <a:cs typeface="+mn-cs"/>
              </a:rPr>
              <a:t>：</a:t>
            </a:r>
            <a:r>
              <a:rPr lang="en-US" altLang="zh-CN" sz="1200" b="1" dirty="0">
                <a:solidFill>
                  <a:srgbClr val="002060"/>
                </a:solidFill>
                <a:latin typeface="微软雅黑" pitchFamily="34" charset="-122"/>
                <a:ea typeface="微软雅黑" pitchFamily="34" charset="-122"/>
                <a:cs typeface="+mn-cs"/>
              </a:rPr>
              <a:t> Expander cover</a:t>
            </a:r>
          </a:p>
          <a:p>
            <a:pPr>
              <a:lnSpc>
                <a:spcPct val="150000"/>
              </a:lnSpc>
            </a:pPr>
            <a:r>
              <a:rPr lang="en-US" altLang="zh-CN" sz="1200" b="1" dirty="0">
                <a:solidFill>
                  <a:srgbClr val="002060"/>
                </a:solidFill>
                <a:latin typeface="微软雅黑" pitchFamily="34" charset="-122"/>
                <a:ea typeface="微软雅黑" pitchFamily="34" charset="-122"/>
                <a:cs typeface="+mn-cs"/>
              </a:rPr>
              <a:t>3</a:t>
            </a:r>
            <a:r>
              <a:rPr lang="zh-CN" altLang="en-US" sz="1200" b="1" dirty="0">
                <a:solidFill>
                  <a:srgbClr val="002060"/>
                </a:solidFill>
                <a:latin typeface="微软雅黑" pitchFamily="34" charset="-122"/>
                <a:ea typeface="微软雅黑" pitchFamily="34" charset="-122"/>
                <a:cs typeface="+mn-cs"/>
              </a:rPr>
              <a:t>：</a:t>
            </a:r>
            <a:r>
              <a:rPr lang="en-US" altLang="zh-CN" sz="1200" b="1" dirty="0">
                <a:solidFill>
                  <a:srgbClr val="002060"/>
                </a:solidFill>
                <a:latin typeface="微软雅黑" pitchFamily="34" charset="-122"/>
                <a:ea typeface="微软雅黑" pitchFamily="34" charset="-122"/>
                <a:cs typeface="+mn-cs"/>
              </a:rPr>
              <a:t> Expander</a:t>
            </a:r>
          </a:p>
          <a:p>
            <a:pPr>
              <a:lnSpc>
                <a:spcPct val="150000"/>
              </a:lnSpc>
            </a:pPr>
            <a:r>
              <a:rPr lang="en-US" altLang="zh-CN" sz="1200" b="1" dirty="0">
                <a:solidFill>
                  <a:srgbClr val="002060"/>
                </a:solidFill>
                <a:latin typeface="微软雅黑" pitchFamily="34" charset="-122"/>
                <a:ea typeface="微软雅黑" pitchFamily="34" charset="-122"/>
                <a:cs typeface="+mn-cs"/>
              </a:rPr>
              <a:t>4</a:t>
            </a:r>
            <a:r>
              <a:rPr lang="zh-CN" altLang="en-US" sz="1200" b="1" dirty="0">
                <a:solidFill>
                  <a:srgbClr val="002060"/>
                </a:solidFill>
                <a:latin typeface="微软雅黑" pitchFamily="34" charset="-122"/>
                <a:ea typeface="微软雅黑" pitchFamily="34" charset="-122"/>
                <a:cs typeface="+mn-cs"/>
              </a:rPr>
              <a:t>：</a:t>
            </a:r>
            <a:r>
              <a:rPr lang="en-US" altLang="zh-CN" sz="1200" b="1" dirty="0">
                <a:solidFill>
                  <a:srgbClr val="002060"/>
                </a:solidFill>
                <a:latin typeface="微软雅黑" pitchFamily="34" charset="-122"/>
                <a:ea typeface="微软雅黑" pitchFamily="34" charset="-122"/>
                <a:cs typeface="+mn-cs"/>
              </a:rPr>
              <a:t> Capacitor bushing</a:t>
            </a:r>
          </a:p>
          <a:p>
            <a:pPr>
              <a:lnSpc>
                <a:spcPct val="150000"/>
              </a:lnSpc>
            </a:pPr>
            <a:r>
              <a:rPr lang="en-US" altLang="zh-CN" sz="1200" b="1" dirty="0">
                <a:solidFill>
                  <a:srgbClr val="002060"/>
                </a:solidFill>
                <a:latin typeface="微软雅黑" pitchFamily="34" charset="-122"/>
                <a:ea typeface="微软雅黑" pitchFamily="34" charset="-122"/>
                <a:cs typeface="+mn-cs"/>
              </a:rPr>
              <a:t>5</a:t>
            </a:r>
            <a:r>
              <a:rPr lang="zh-CN" altLang="en-US" sz="1200" b="1" dirty="0">
                <a:solidFill>
                  <a:srgbClr val="002060"/>
                </a:solidFill>
                <a:latin typeface="微软雅黑" pitchFamily="34" charset="-122"/>
                <a:ea typeface="微软雅黑" pitchFamily="34" charset="-122"/>
                <a:cs typeface="+mn-cs"/>
              </a:rPr>
              <a:t>：</a:t>
            </a:r>
            <a:r>
              <a:rPr lang="en-US" altLang="zh-CN" sz="1200" b="1" dirty="0">
                <a:solidFill>
                  <a:srgbClr val="002060"/>
                </a:solidFill>
                <a:latin typeface="微软雅黑" pitchFamily="34" charset="-122"/>
                <a:ea typeface="微软雅黑" pitchFamily="34" charset="-122"/>
                <a:cs typeface="+mn-cs"/>
              </a:rPr>
              <a:t> Capacitor divider core</a:t>
            </a:r>
          </a:p>
          <a:p>
            <a:pPr>
              <a:lnSpc>
                <a:spcPct val="150000"/>
              </a:lnSpc>
            </a:pPr>
            <a:r>
              <a:rPr lang="en-US" altLang="zh-CN" sz="1200" b="1" dirty="0">
                <a:solidFill>
                  <a:srgbClr val="002060"/>
                </a:solidFill>
                <a:latin typeface="微软雅黑" pitchFamily="34" charset="-122"/>
                <a:ea typeface="微软雅黑" pitchFamily="34" charset="-122"/>
                <a:cs typeface="+mn-cs"/>
              </a:rPr>
              <a:t>6</a:t>
            </a:r>
            <a:r>
              <a:rPr lang="zh-CN" altLang="en-US" sz="1200" b="1" dirty="0">
                <a:solidFill>
                  <a:srgbClr val="002060"/>
                </a:solidFill>
                <a:latin typeface="微软雅黑" pitchFamily="34" charset="-122"/>
                <a:ea typeface="微软雅黑" pitchFamily="34" charset="-122"/>
                <a:cs typeface="+mn-cs"/>
              </a:rPr>
              <a:t>：</a:t>
            </a:r>
            <a:r>
              <a:rPr lang="en-US" altLang="zh-CN" sz="1200" b="1" dirty="0">
                <a:solidFill>
                  <a:srgbClr val="002060"/>
                </a:solidFill>
                <a:latin typeface="微软雅黑" pitchFamily="34" charset="-122"/>
                <a:ea typeface="微软雅黑" pitchFamily="34" charset="-122"/>
                <a:cs typeface="+mn-cs"/>
              </a:rPr>
              <a:t> Capacitor PXE oil</a:t>
            </a:r>
          </a:p>
          <a:p>
            <a:pPr>
              <a:lnSpc>
                <a:spcPct val="150000"/>
              </a:lnSpc>
            </a:pPr>
            <a:r>
              <a:rPr lang="en-US" altLang="zh-CN" sz="1200" b="1" dirty="0">
                <a:solidFill>
                  <a:srgbClr val="002060"/>
                </a:solidFill>
                <a:latin typeface="微软雅黑" pitchFamily="34" charset="-122"/>
                <a:ea typeface="微软雅黑" pitchFamily="34" charset="-122"/>
                <a:cs typeface="+mn-cs"/>
              </a:rPr>
              <a:t>7</a:t>
            </a:r>
            <a:r>
              <a:rPr lang="zh-CN" altLang="en-US" sz="1200" b="1" dirty="0">
                <a:solidFill>
                  <a:srgbClr val="002060"/>
                </a:solidFill>
                <a:latin typeface="微软雅黑" pitchFamily="34" charset="-122"/>
                <a:ea typeface="微软雅黑" pitchFamily="34" charset="-122"/>
                <a:cs typeface="+mn-cs"/>
              </a:rPr>
              <a:t>：</a:t>
            </a:r>
            <a:r>
              <a:rPr lang="en-US" altLang="zh-CN" sz="1200" b="1" dirty="0">
                <a:solidFill>
                  <a:srgbClr val="002060"/>
                </a:solidFill>
                <a:latin typeface="微软雅黑" pitchFamily="34" charset="-122"/>
                <a:ea typeface="微软雅黑" pitchFamily="34" charset="-122"/>
                <a:cs typeface="+mn-cs"/>
              </a:rPr>
              <a:t> Medium voltage isolation knife</a:t>
            </a:r>
          </a:p>
          <a:p>
            <a:pPr>
              <a:lnSpc>
                <a:spcPct val="150000"/>
              </a:lnSpc>
            </a:pPr>
            <a:r>
              <a:rPr lang="en-US" altLang="zh-CN" sz="1200" b="1" dirty="0">
                <a:solidFill>
                  <a:srgbClr val="002060"/>
                </a:solidFill>
                <a:latin typeface="微软雅黑" pitchFamily="34" charset="-122"/>
                <a:ea typeface="微软雅黑" pitchFamily="34" charset="-122"/>
                <a:cs typeface="+mn-cs"/>
              </a:rPr>
              <a:t>8</a:t>
            </a:r>
            <a:r>
              <a:rPr lang="zh-CN" altLang="en-US" sz="1200" b="1" dirty="0">
                <a:solidFill>
                  <a:srgbClr val="002060"/>
                </a:solidFill>
                <a:latin typeface="微软雅黑" pitchFamily="34" charset="-122"/>
                <a:ea typeface="微软雅黑" pitchFamily="34" charset="-122"/>
                <a:cs typeface="+mn-cs"/>
              </a:rPr>
              <a:t>：</a:t>
            </a:r>
            <a:r>
              <a:rPr lang="en-US" altLang="zh-CN" sz="1200" b="1" dirty="0">
                <a:solidFill>
                  <a:srgbClr val="002060"/>
                </a:solidFill>
                <a:latin typeface="微软雅黑" pitchFamily="34" charset="-122"/>
                <a:ea typeface="微软雅黑" pitchFamily="34" charset="-122"/>
                <a:cs typeface="+mn-cs"/>
              </a:rPr>
              <a:t> Tank</a:t>
            </a:r>
          </a:p>
          <a:p>
            <a:pPr>
              <a:lnSpc>
                <a:spcPct val="150000"/>
              </a:lnSpc>
            </a:pPr>
            <a:r>
              <a:rPr lang="en-US" altLang="zh-CN" sz="1200" b="1" dirty="0">
                <a:solidFill>
                  <a:srgbClr val="002060"/>
                </a:solidFill>
                <a:latin typeface="微软雅黑" pitchFamily="34" charset="-122"/>
                <a:ea typeface="微软雅黑" pitchFamily="34" charset="-122"/>
                <a:cs typeface="+mn-cs"/>
              </a:rPr>
              <a:t>9</a:t>
            </a:r>
            <a:r>
              <a:rPr lang="zh-CN" altLang="en-US" sz="1200" b="1" dirty="0">
                <a:solidFill>
                  <a:srgbClr val="002060"/>
                </a:solidFill>
                <a:latin typeface="微软雅黑" pitchFamily="34" charset="-122"/>
                <a:ea typeface="微软雅黑" pitchFamily="34" charset="-122"/>
                <a:cs typeface="+mn-cs"/>
              </a:rPr>
              <a:t>：</a:t>
            </a:r>
            <a:r>
              <a:rPr lang="en-US" altLang="zh-CN" sz="1200" b="1" dirty="0">
                <a:solidFill>
                  <a:srgbClr val="002060"/>
                </a:solidFill>
                <a:latin typeface="微软雅黑" pitchFamily="34" charset="-122"/>
                <a:ea typeface="微软雅黑" pitchFamily="34" charset="-122"/>
                <a:cs typeface="+mn-cs"/>
              </a:rPr>
              <a:t> Reactor</a:t>
            </a:r>
          </a:p>
          <a:p>
            <a:pPr>
              <a:lnSpc>
                <a:spcPct val="150000"/>
              </a:lnSpc>
            </a:pPr>
            <a:r>
              <a:rPr lang="en-US" altLang="zh-CN" sz="1200" b="1" dirty="0">
                <a:solidFill>
                  <a:srgbClr val="002060"/>
                </a:solidFill>
                <a:latin typeface="微软雅黑" pitchFamily="34" charset="-122"/>
                <a:ea typeface="微软雅黑" pitchFamily="34" charset="-122"/>
                <a:cs typeface="+mn-cs"/>
              </a:rPr>
              <a:t>10</a:t>
            </a:r>
            <a:r>
              <a:rPr lang="zh-CN" altLang="en-US" sz="1200" b="1" dirty="0">
                <a:solidFill>
                  <a:srgbClr val="002060"/>
                </a:solidFill>
                <a:latin typeface="微软雅黑" pitchFamily="34" charset="-122"/>
                <a:ea typeface="微软雅黑" pitchFamily="34" charset="-122"/>
                <a:cs typeface="+mn-cs"/>
              </a:rPr>
              <a:t>：</a:t>
            </a:r>
            <a:r>
              <a:rPr lang="en-US" altLang="zh-CN" sz="1200" b="1" dirty="0">
                <a:solidFill>
                  <a:srgbClr val="002060"/>
                </a:solidFill>
                <a:latin typeface="微软雅黑" pitchFamily="34" charset="-122"/>
                <a:ea typeface="微软雅黑" pitchFamily="34" charset="-122"/>
                <a:cs typeface="+mn-cs"/>
              </a:rPr>
              <a:t> Intermediate transformer</a:t>
            </a:r>
          </a:p>
          <a:p>
            <a:pPr>
              <a:lnSpc>
                <a:spcPct val="150000"/>
              </a:lnSpc>
            </a:pPr>
            <a:r>
              <a:rPr lang="en-US" altLang="zh-CN" sz="1200" b="1" dirty="0">
                <a:solidFill>
                  <a:srgbClr val="002060"/>
                </a:solidFill>
                <a:latin typeface="微软雅黑" pitchFamily="34" charset="-122"/>
                <a:ea typeface="微软雅黑" pitchFamily="34" charset="-122"/>
                <a:cs typeface="+mn-cs"/>
              </a:rPr>
              <a:t>11</a:t>
            </a:r>
            <a:r>
              <a:rPr lang="zh-CN" altLang="en-US" sz="1200" b="1" dirty="0">
                <a:solidFill>
                  <a:srgbClr val="002060"/>
                </a:solidFill>
                <a:latin typeface="微软雅黑" pitchFamily="34" charset="-122"/>
                <a:ea typeface="微软雅黑" pitchFamily="34" charset="-122"/>
                <a:cs typeface="+mn-cs"/>
              </a:rPr>
              <a:t>：</a:t>
            </a:r>
            <a:r>
              <a:rPr lang="en-US" altLang="zh-CN" sz="1200" b="1" dirty="0">
                <a:solidFill>
                  <a:srgbClr val="002060"/>
                </a:solidFill>
                <a:latin typeface="微软雅黑" pitchFamily="34" charset="-122"/>
                <a:ea typeface="微软雅黑" pitchFamily="34" charset="-122"/>
                <a:cs typeface="+mn-cs"/>
              </a:rPr>
              <a:t> Carrier accessory</a:t>
            </a:r>
          </a:p>
          <a:p>
            <a:pPr>
              <a:lnSpc>
                <a:spcPct val="150000"/>
              </a:lnSpc>
            </a:pPr>
            <a:r>
              <a:rPr lang="en-US" altLang="zh-CN" sz="1200" b="1" dirty="0">
                <a:solidFill>
                  <a:srgbClr val="002060"/>
                </a:solidFill>
                <a:latin typeface="微软雅黑" pitchFamily="34" charset="-122"/>
                <a:ea typeface="微软雅黑" pitchFamily="34" charset="-122"/>
                <a:cs typeface="+mn-cs"/>
              </a:rPr>
              <a:t>12</a:t>
            </a:r>
            <a:r>
              <a:rPr lang="zh-CN" altLang="en-US" sz="1200" b="1" dirty="0">
                <a:solidFill>
                  <a:srgbClr val="002060"/>
                </a:solidFill>
                <a:latin typeface="微软雅黑" pitchFamily="34" charset="-122"/>
                <a:ea typeface="微软雅黑" pitchFamily="34" charset="-122"/>
                <a:cs typeface="+mn-cs"/>
              </a:rPr>
              <a:t>：</a:t>
            </a:r>
            <a:r>
              <a:rPr lang="en-US" altLang="zh-CN" sz="1200" b="1" dirty="0">
                <a:solidFill>
                  <a:srgbClr val="002060"/>
                </a:solidFill>
                <a:latin typeface="微软雅黑" pitchFamily="34" charset="-122"/>
                <a:ea typeface="微软雅黑" pitchFamily="34" charset="-122"/>
                <a:cs typeface="+mn-cs"/>
              </a:rPr>
              <a:t> Drain valve</a:t>
            </a:r>
          </a:p>
          <a:p>
            <a:pPr>
              <a:lnSpc>
                <a:spcPct val="150000"/>
              </a:lnSpc>
            </a:pPr>
            <a:r>
              <a:rPr lang="en-US" altLang="zh-CN" sz="1200" b="1" dirty="0">
                <a:solidFill>
                  <a:srgbClr val="002060"/>
                </a:solidFill>
                <a:latin typeface="微软雅黑" pitchFamily="34" charset="-122"/>
                <a:ea typeface="微软雅黑" pitchFamily="34" charset="-122"/>
                <a:cs typeface="+mn-cs"/>
              </a:rPr>
              <a:t>13</a:t>
            </a:r>
            <a:r>
              <a:rPr lang="zh-CN" altLang="en-US" sz="1200" b="1" dirty="0">
                <a:solidFill>
                  <a:srgbClr val="002060"/>
                </a:solidFill>
                <a:latin typeface="微软雅黑" pitchFamily="34" charset="-122"/>
                <a:ea typeface="微软雅黑" pitchFamily="34" charset="-122"/>
                <a:cs typeface="+mn-cs"/>
              </a:rPr>
              <a:t>：</a:t>
            </a:r>
            <a:r>
              <a:rPr lang="en-US" altLang="zh-CN" sz="1200" b="1" dirty="0">
                <a:solidFill>
                  <a:srgbClr val="002060"/>
                </a:solidFill>
                <a:latin typeface="微软雅黑" pitchFamily="34" charset="-122"/>
                <a:ea typeface="微软雅黑" pitchFamily="34" charset="-122"/>
                <a:cs typeface="+mn-cs"/>
              </a:rPr>
              <a:t> Secondary outlet box</a:t>
            </a:r>
            <a:endParaRPr lang="zh-CN" altLang="en-US" sz="1200" b="1" dirty="0">
              <a:solidFill>
                <a:srgbClr val="002060"/>
              </a:solidFill>
              <a:latin typeface="微软雅黑" pitchFamily="34" charset="-122"/>
              <a:ea typeface="微软雅黑" pitchFamily="34" charset="-122"/>
              <a:cs typeface="+mn-cs"/>
            </a:endParaRPr>
          </a:p>
        </p:txBody>
      </p:sp>
    </p:spTree>
    <p:extLst>
      <p:ext uri="{BB962C8B-B14F-4D97-AF65-F5344CB8AC3E}">
        <p14:creationId xmlns:p14="http://schemas.microsoft.com/office/powerpoint/2010/main" val="8290415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860425" y="-11430"/>
            <a:ext cx="5486400" cy="435825"/>
          </a:xfrm>
        </p:spPr>
        <p:txBody>
          <a:bodyPr wrap="square"/>
          <a:lstStyle/>
          <a:p>
            <a:r>
              <a:rPr lang="en-US" sz="1800" dirty="0"/>
              <a:t>Electrical schematic</a:t>
            </a:r>
          </a:p>
        </p:txBody>
      </p:sp>
      <p:sp>
        <p:nvSpPr>
          <p:cNvPr id="5" name="灯片编号占位符 1"/>
          <p:cNvSpPr>
            <a:spLocks noGrp="1"/>
          </p:cNvSpPr>
          <p:nvPr>
            <p:ph type="sldNum" sz="quarter" idx="10"/>
          </p:nvPr>
        </p:nvSpPr>
        <p:spPr>
          <a:xfrm>
            <a:off x="4426898" y="4812665"/>
            <a:ext cx="450850" cy="286385"/>
          </a:xfrm>
        </p:spPr>
        <p:txBody>
          <a:bodyPr/>
          <a:lstStyle/>
          <a:p>
            <a:pPr>
              <a:defRPr/>
            </a:pPr>
            <a:fld id="{4458D7BB-C5F0-C74A-897E-AD5E99CA2DB6}" type="slidenum">
              <a:rPr lang="en-US" smtClean="0"/>
              <a:pPr>
                <a:defRPr/>
              </a:pPr>
              <a:t>8</a:t>
            </a:fld>
            <a:endParaRPr lang="en-US" dirty="0"/>
          </a:p>
        </p:txBody>
      </p:sp>
      <p:pic>
        <p:nvPicPr>
          <p:cNvPr id="2" name="图片 1">
            <a:extLst>
              <a:ext uri="{FF2B5EF4-FFF2-40B4-BE49-F238E27FC236}">
                <a16:creationId xmlns:a16="http://schemas.microsoft.com/office/drawing/2014/main" id="{3FEB1A52-392D-4954-BE24-D204C9D29EC0}"/>
              </a:ext>
            </a:extLst>
          </p:cNvPr>
          <p:cNvPicPr>
            <a:picLocks noChangeAspect="1"/>
          </p:cNvPicPr>
          <p:nvPr/>
        </p:nvPicPr>
        <p:blipFill>
          <a:blip r:embed="rId3"/>
          <a:stretch>
            <a:fillRect/>
          </a:stretch>
        </p:blipFill>
        <p:spPr>
          <a:xfrm>
            <a:off x="107504" y="903055"/>
            <a:ext cx="5183944" cy="3337389"/>
          </a:xfrm>
          <a:prstGeom prst="rect">
            <a:avLst/>
          </a:prstGeom>
        </p:spPr>
      </p:pic>
      <p:sp>
        <p:nvSpPr>
          <p:cNvPr id="6" name="TextBox 8">
            <a:extLst>
              <a:ext uri="{FF2B5EF4-FFF2-40B4-BE49-F238E27FC236}">
                <a16:creationId xmlns:a16="http://schemas.microsoft.com/office/drawing/2014/main" id="{6728D956-E8A9-43CF-B3AD-A6464685C598}"/>
              </a:ext>
            </a:extLst>
          </p:cNvPr>
          <p:cNvSpPr txBox="1"/>
          <p:nvPr/>
        </p:nvSpPr>
        <p:spPr>
          <a:xfrm>
            <a:off x="5508104" y="597985"/>
            <a:ext cx="3528392" cy="4214680"/>
          </a:xfrm>
          <a:prstGeom prst="rect">
            <a:avLst/>
          </a:prstGeom>
          <a:noFill/>
        </p:spPr>
        <p:txBody>
          <a:bodyPr wrap="square" rtlCol="0">
            <a:spAutoFit/>
          </a:bodyPr>
          <a:lstStyle/>
          <a:p>
            <a:pPr>
              <a:lnSpc>
                <a:spcPct val="150000"/>
              </a:lnSpc>
            </a:pPr>
            <a:r>
              <a:rPr lang="en-US" altLang="zh-CN" sz="1200" b="1" dirty="0">
                <a:solidFill>
                  <a:srgbClr val="002060"/>
                </a:solidFill>
                <a:latin typeface="微软雅黑" pitchFamily="34" charset="-122"/>
                <a:ea typeface="微软雅黑" pitchFamily="34" charset="-122"/>
                <a:cs typeface="+mn-cs"/>
              </a:rPr>
              <a:t>A</a:t>
            </a:r>
            <a:r>
              <a:rPr lang="zh-CN" altLang="en-US" sz="1200" b="1" dirty="0">
                <a:solidFill>
                  <a:srgbClr val="002060"/>
                </a:solidFill>
                <a:latin typeface="微软雅黑" pitchFamily="34" charset="-122"/>
                <a:ea typeface="微软雅黑" pitchFamily="34" charset="-122"/>
                <a:cs typeface="+mn-cs"/>
              </a:rPr>
              <a:t>：</a:t>
            </a:r>
            <a:r>
              <a:rPr lang="en-US" altLang="zh-CN" sz="1200" b="1" dirty="0">
                <a:solidFill>
                  <a:srgbClr val="002060"/>
                </a:solidFill>
                <a:latin typeface="微软雅黑" pitchFamily="34" charset="-122"/>
                <a:ea typeface="微软雅黑" pitchFamily="34" charset="-122"/>
                <a:cs typeface="+mn-cs"/>
              </a:rPr>
              <a:t> High voltage terminal</a:t>
            </a:r>
          </a:p>
          <a:p>
            <a:pPr>
              <a:lnSpc>
                <a:spcPct val="150000"/>
              </a:lnSpc>
            </a:pPr>
            <a:r>
              <a:rPr lang="en-US" altLang="zh-CN" sz="1200" b="1" dirty="0">
                <a:solidFill>
                  <a:srgbClr val="002060"/>
                </a:solidFill>
                <a:latin typeface="微软雅黑" pitchFamily="34" charset="-122"/>
                <a:ea typeface="微软雅黑" pitchFamily="34" charset="-122"/>
                <a:cs typeface="+mn-cs"/>
              </a:rPr>
              <a:t>C1</a:t>
            </a:r>
            <a:r>
              <a:rPr lang="zh-CN" altLang="en-US" sz="1200" b="1" dirty="0">
                <a:solidFill>
                  <a:srgbClr val="002060"/>
                </a:solidFill>
                <a:latin typeface="微软雅黑" pitchFamily="34" charset="-122"/>
                <a:ea typeface="微软雅黑" pitchFamily="34" charset="-122"/>
                <a:cs typeface="+mn-cs"/>
              </a:rPr>
              <a:t>：</a:t>
            </a:r>
            <a:r>
              <a:rPr lang="en-US" altLang="zh-CN" sz="1200" b="1" dirty="0">
                <a:solidFill>
                  <a:srgbClr val="002060"/>
                </a:solidFill>
                <a:latin typeface="微软雅黑" pitchFamily="34" charset="-122"/>
                <a:ea typeface="微软雅黑" pitchFamily="34" charset="-122"/>
                <a:cs typeface="+mn-cs"/>
              </a:rPr>
              <a:t> High voltage capacitor</a:t>
            </a:r>
          </a:p>
          <a:p>
            <a:pPr>
              <a:lnSpc>
                <a:spcPct val="150000"/>
              </a:lnSpc>
            </a:pPr>
            <a:r>
              <a:rPr lang="en-US" altLang="zh-CN" sz="1200" b="1" dirty="0">
                <a:solidFill>
                  <a:srgbClr val="002060"/>
                </a:solidFill>
                <a:latin typeface="微软雅黑" pitchFamily="34" charset="-122"/>
                <a:ea typeface="微软雅黑" pitchFamily="34" charset="-122"/>
                <a:cs typeface="+mn-cs"/>
              </a:rPr>
              <a:t>C2</a:t>
            </a:r>
            <a:r>
              <a:rPr lang="zh-CN" altLang="en-US" sz="1200" b="1" dirty="0">
                <a:solidFill>
                  <a:srgbClr val="002060"/>
                </a:solidFill>
                <a:latin typeface="微软雅黑" pitchFamily="34" charset="-122"/>
                <a:ea typeface="微软雅黑" pitchFamily="34" charset="-122"/>
                <a:cs typeface="+mn-cs"/>
              </a:rPr>
              <a:t>：</a:t>
            </a:r>
            <a:r>
              <a:rPr lang="en-US" altLang="zh-CN" sz="1200" b="1" dirty="0">
                <a:solidFill>
                  <a:srgbClr val="002060"/>
                </a:solidFill>
                <a:latin typeface="微软雅黑" pitchFamily="34" charset="-122"/>
                <a:ea typeface="微软雅黑" pitchFamily="34" charset="-122"/>
                <a:cs typeface="+mn-cs"/>
              </a:rPr>
              <a:t> Intermediate voltage capacitor</a:t>
            </a:r>
          </a:p>
          <a:p>
            <a:pPr>
              <a:lnSpc>
                <a:spcPct val="150000"/>
              </a:lnSpc>
            </a:pPr>
            <a:r>
              <a:rPr lang="en-US" altLang="zh-CN" sz="1200" b="1" dirty="0">
                <a:solidFill>
                  <a:srgbClr val="002060"/>
                </a:solidFill>
                <a:latin typeface="微软雅黑" pitchFamily="34" charset="-122"/>
                <a:ea typeface="微软雅黑" pitchFamily="34" charset="-122"/>
                <a:cs typeface="+mn-cs"/>
              </a:rPr>
              <a:t>N</a:t>
            </a:r>
            <a:r>
              <a:rPr lang="zh-CN" altLang="en-US" sz="1200" b="1" dirty="0">
                <a:solidFill>
                  <a:srgbClr val="002060"/>
                </a:solidFill>
                <a:latin typeface="微软雅黑" pitchFamily="34" charset="-122"/>
                <a:ea typeface="微软雅黑" pitchFamily="34" charset="-122"/>
                <a:cs typeface="+mn-cs"/>
              </a:rPr>
              <a:t>：</a:t>
            </a:r>
            <a:r>
              <a:rPr lang="en-US" altLang="zh-CN" sz="1200" b="1" dirty="0">
                <a:solidFill>
                  <a:srgbClr val="002060"/>
                </a:solidFill>
                <a:latin typeface="微软雅黑" pitchFamily="34" charset="-122"/>
                <a:ea typeface="微软雅黑" pitchFamily="34" charset="-122"/>
                <a:cs typeface="+mn-cs"/>
              </a:rPr>
              <a:t> Capacitor divider low voltage terminal</a:t>
            </a:r>
          </a:p>
          <a:p>
            <a:pPr>
              <a:lnSpc>
                <a:spcPct val="150000"/>
              </a:lnSpc>
            </a:pPr>
            <a:r>
              <a:rPr lang="en-US" altLang="zh-CN" sz="1200" b="1" dirty="0">
                <a:solidFill>
                  <a:srgbClr val="002060"/>
                </a:solidFill>
                <a:latin typeface="微软雅黑" pitchFamily="34" charset="-122"/>
                <a:ea typeface="微软雅黑" pitchFamily="34" charset="-122"/>
                <a:cs typeface="+mn-cs"/>
              </a:rPr>
              <a:t>E</a:t>
            </a:r>
            <a:r>
              <a:rPr lang="zh-CN" altLang="en-US" sz="1200" b="1" dirty="0">
                <a:solidFill>
                  <a:srgbClr val="002060"/>
                </a:solidFill>
                <a:latin typeface="微软雅黑" pitchFamily="34" charset="-122"/>
                <a:ea typeface="微软雅黑" pitchFamily="34" charset="-122"/>
                <a:cs typeface="+mn-cs"/>
              </a:rPr>
              <a:t>：</a:t>
            </a:r>
            <a:r>
              <a:rPr lang="en-US" altLang="zh-CN" sz="1200" b="1" dirty="0">
                <a:solidFill>
                  <a:srgbClr val="002060"/>
                </a:solidFill>
                <a:latin typeface="微软雅黑" pitchFamily="34" charset="-122"/>
                <a:ea typeface="微软雅黑" pitchFamily="34" charset="-122"/>
                <a:cs typeface="+mn-cs"/>
              </a:rPr>
              <a:t> Ground terminal</a:t>
            </a:r>
          </a:p>
          <a:p>
            <a:pPr>
              <a:lnSpc>
                <a:spcPct val="150000"/>
              </a:lnSpc>
            </a:pPr>
            <a:r>
              <a:rPr lang="en-US" altLang="zh-CN" sz="1200" b="1" dirty="0">
                <a:solidFill>
                  <a:srgbClr val="002060"/>
                </a:solidFill>
                <a:latin typeface="微软雅黑" pitchFamily="34" charset="-122"/>
                <a:ea typeface="微软雅黑" pitchFamily="34" charset="-122"/>
                <a:cs typeface="+mn-cs"/>
              </a:rPr>
              <a:t>F</a:t>
            </a:r>
            <a:r>
              <a:rPr lang="zh-CN" altLang="en-US" sz="1200" b="1" dirty="0">
                <a:solidFill>
                  <a:srgbClr val="002060"/>
                </a:solidFill>
                <a:latin typeface="微软雅黑" pitchFamily="34" charset="-122"/>
                <a:ea typeface="微软雅黑" pitchFamily="34" charset="-122"/>
                <a:cs typeface="+mn-cs"/>
              </a:rPr>
              <a:t>：</a:t>
            </a:r>
            <a:r>
              <a:rPr lang="en-US" altLang="zh-CN" sz="1200" b="1" dirty="0">
                <a:solidFill>
                  <a:srgbClr val="002060"/>
                </a:solidFill>
                <a:latin typeface="微软雅黑" pitchFamily="34" charset="-122"/>
                <a:ea typeface="微软雅黑" pitchFamily="34" charset="-122"/>
                <a:cs typeface="+mn-cs"/>
              </a:rPr>
              <a:t> Protection gap</a:t>
            </a:r>
          </a:p>
          <a:p>
            <a:pPr>
              <a:lnSpc>
                <a:spcPct val="150000"/>
              </a:lnSpc>
            </a:pPr>
            <a:r>
              <a:rPr lang="en-US" altLang="zh-CN" sz="1200" b="1" dirty="0">
                <a:solidFill>
                  <a:srgbClr val="002060"/>
                </a:solidFill>
                <a:latin typeface="微软雅黑" pitchFamily="34" charset="-122"/>
                <a:ea typeface="微软雅黑" pitchFamily="34" charset="-122"/>
                <a:cs typeface="+mn-cs"/>
              </a:rPr>
              <a:t>L</a:t>
            </a:r>
            <a:r>
              <a:rPr lang="zh-CN" altLang="en-US" sz="1200" b="1" dirty="0">
                <a:solidFill>
                  <a:srgbClr val="002060"/>
                </a:solidFill>
                <a:latin typeface="微软雅黑" pitchFamily="34" charset="-122"/>
                <a:ea typeface="微软雅黑" pitchFamily="34" charset="-122"/>
                <a:cs typeface="+mn-cs"/>
              </a:rPr>
              <a:t>：</a:t>
            </a:r>
            <a:r>
              <a:rPr lang="en-US" altLang="zh-CN" sz="1200" b="1" dirty="0">
                <a:solidFill>
                  <a:srgbClr val="002060"/>
                </a:solidFill>
                <a:latin typeface="微软雅黑" pitchFamily="34" charset="-122"/>
                <a:ea typeface="微软雅黑" pitchFamily="34" charset="-122"/>
                <a:cs typeface="+mn-cs"/>
              </a:rPr>
              <a:t> Compensating reactor</a:t>
            </a:r>
          </a:p>
          <a:p>
            <a:pPr>
              <a:lnSpc>
                <a:spcPct val="150000"/>
              </a:lnSpc>
            </a:pPr>
            <a:r>
              <a:rPr lang="en-US" altLang="zh-CN" sz="1200" b="1" dirty="0">
                <a:solidFill>
                  <a:srgbClr val="002060"/>
                </a:solidFill>
                <a:latin typeface="微软雅黑" pitchFamily="34" charset="-122"/>
                <a:ea typeface="微软雅黑" pitchFamily="34" charset="-122"/>
                <a:cs typeface="+mn-cs"/>
              </a:rPr>
              <a:t>T</a:t>
            </a:r>
            <a:r>
              <a:rPr lang="zh-CN" altLang="en-US" sz="1200" b="1" dirty="0">
                <a:solidFill>
                  <a:srgbClr val="002060"/>
                </a:solidFill>
                <a:latin typeface="微软雅黑" pitchFamily="34" charset="-122"/>
                <a:ea typeface="微软雅黑" pitchFamily="34" charset="-122"/>
                <a:cs typeface="+mn-cs"/>
              </a:rPr>
              <a:t>：</a:t>
            </a:r>
            <a:r>
              <a:rPr lang="en-US" altLang="zh-CN" sz="1200" b="1" dirty="0">
                <a:solidFill>
                  <a:srgbClr val="002060"/>
                </a:solidFill>
                <a:latin typeface="微软雅黑" pitchFamily="34" charset="-122"/>
                <a:ea typeface="微软雅黑" pitchFamily="34" charset="-122"/>
                <a:cs typeface="+mn-cs"/>
              </a:rPr>
              <a:t> Intermediate transformer</a:t>
            </a:r>
          </a:p>
          <a:p>
            <a:pPr>
              <a:lnSpc>
                <a:spcPct val="150000"/>
              </a:lnSpc>
            </a:pPr>
            <a:r>
              <a:rPr lang="en-US" altLang="zh-CN" sz="1200" b="1" dirty="0">
                <a:solidFill>
                  <a:srgbClr val="002060"/>
                </a:solidFill>
                <a:latin typeface="微软雅黑" pitchFamily="34" charset="-122"/>
                <a:ea typeface="微软雅黑" pitchFamily="34" charset="-122"/>
                <a:cs typeface="+mn-cs"/>
              </a:rPr>
              <a:t>P1</a:t>
            </a:r>
            <a:r>
              <a:rPr lang="zh-CN" altLang="en-US" sz="1200" b="1" dirty="0">
                <a:solidFill>
                  <a:srgbClr val="002060"/>
                </a:solidFill>
                <a:latin typeface="微软雅黑" pitchFamily="34" charset="-122"/>
                <a:ea typeface="微软雅黑" pitchFamily="34" charset="-122"/>
                <a:cs typeface="+mn-cs"/>
              </a:rPr>
              <a:t>、</a:t>
            </a:r>
            <a:r>
              <a:rPr lang="en-US" altLang="zh-CN" sz="1200" b="1" dirty="0">
                <a:solidFill>
                  <a:srgbClr val="002060"/>
                </a:solidFill>
                <a:latin typeface="微软雅黑" pitchFamily="34" charset="-122"/>
                <a:ea typeface="微软雅黑" pitchFamily="34" charset="-122"/>
                <a:cs typeface="+mn-cs"/>
              </a:rPr>
              <a:t>P2</a:t>
            </a:r>
            <a:r>
              <a:rPr lang="zh-CN" altLang="en-US" sz="1200" b="1" dirty="0">
                <a:solidFill>
                  <a:srgbClr val="002060"/>
                </a:solidFill>
                <a:latin typeface="微软雅黑" pitchFamily="34" charset="-122"/>
                <a:ea typeface="微软雅黑" pitchFamily="34" charset="-122"/>
                <a:cs typeface="+mn-cs"/>
              </a:rPr>
              <a:t>：</a:t>
            </a:r>
            <a:r>
              <a:rPr lang="en-US" altLang="zh-CN" sz="1200" b="1" dirty="0">
                <a:solidFill>
                  <a:srgbClr val="002060"/>
                </a:solidFill>
                <a:latin typeface="微软雅黑" pitchFamily="34" charset="-122"/>
                <a:ea typeface="微软雅黑" pitchFamily="34" charset="-122"/>
                <a:cs typeface="+mn-cs"/>
              </a:rPr>
              <a:t> Protective gap terminal</a:t>
            </a:r>
          </a:p>
          <a:p>
            <a:pPr>
              <a:lnSpc>
                <a:spcPct val="150000"/>
              </a:lnSpc>
            </a:pPr>
            <a:r>
              <a:rPr lang="en-US" altLang="zh-CN" sz="1200" b="1" dirty="0">
                <a:solidFill>
                  <a:srgbClr val="002060"/>
                </a:solidFill>
                <a:latin typeface="微软雅黑" pitchFamily="34" charset="-122"/>
                <a:ea typeface="微软雅黑" pitchFamily="34" charset="-122"/>
                <a:cs typeface="+mn-cs"/>
              </a:rPr>
              <a:t>R</a:t>
            </a:r>
            <a:r>
              <a:rPr lang="zh-CN" altLang="en-US" sz="1200" b="1" dirty="0">
                <a:solidFill>
                  <a:srgbClr val="002060"/>
                </a:solidFill>
                <a:latin typeface="微软雅黑" pitchFamily="34" charset="-122"/>
                <a:ea typeface="微软雅黑" pitchFamily="34" charset="-122"/>
                <a:cs typeface="+mn-cs"/>
              </a:rPr>
              <a:t>：</a:t>
            </a:r>
            <a:r>
              <a:rPr lang="en-US" altLang="zh-CN" sz="1200" b="1" dirty="0">
                <a:solidFill>
                  <a:srgbClr val="002060"/>
                </a:solidFill>
                <a:latin typeface="微软雅黑" pitchFamily="34" charset="-122"/>
                <a:ea typeface="微软雅黑" pitchFamily="34" charset="-122"/>
                <a:cs typeface="+mn-cs"/>
              </a:rPr>
              <a:t> Protection resistor</a:t>
            </a:r>
          </a:p>
          <a:p>
            <a:pPr>
              <a:lnSpc>
                <a:spcPct val="150000"/>
              </a:lnSpc>
            </a:pPr>
            <a:r>
              <a:rPr lang="en-US" altLang="zh-CN" sz="1200" b="1" dirty="0">
                <a:solidFill>
                  <a:srgbClr val="002060"/>
                </a:solidFill>
                <a:latin typeface="微软雅黑" pitchFamily="34" charset="-122"/>
                <a:ea typeface="微软雅黑" pitchFamily="34" charset="-122"/>
                <a:cs typeface="+mn-cs"/>
              </a:rPr>
              <a:t>S</a:t>
            </a:r>
            <a:r>
              <a:rPr lang="zh-CN" altLang="en-US" sz="1200" b="1" dirty="0">
                <a:solidFill>
                  <a:srgbClr val="002060"/>
                </a:solidFill>
                <a:latin typeface="微软雅黑" pitchFamily="34" charset="-122"/>
                <a:ea typeface="微软雅黑" pitchFamily="34" charset="-122"/>
                <a:cs typeface="+mn-cs"/>
              </a:rPr>
              <a:t>：</a:t>
            </a:r>
            <a:r>
              <a:rPr lang="en-US" altLang="zh-CN" sz="1200" b="1" dirty="0">
                <a:solidFill>
                  <a:srgbClr val="002060"/>
                </a:solidFill>
                <a:latin typeface="微软雅黑" pitchFamily="34" charset="-122"/>
                <a:ea typeface="微软雅黑" pitchFamily="34" charset="-122"/>
                <a:cs typeface="+mn-cs"/>
              </a:rPr>
              <a:t> Medium voltage </a:t>
            </a:r>
            <a:r>
              <a:rPr lang="en-US" altLang="zh-CN" sz="1200" b="1" dirty="0" err="1">
                <a:solidFill>
                  <a:srgbClr val="002060"/>
                </a:solidFill>
                <a:latin typeface="微软雅黑" pitchFamily="34" charset="-122"/>
                <a:ea typeface="微软雅黑" pitchFamily="34" charset="-122"/>
                <a:cs typeface="+mn-cs"/>
              </a:rPr>
              <a:t>earthing</a:t>
            </a:r>
            <a:r>
              <a:rPr lang="en-US" altLang="zh-CN" sz="1200" b="1" dirty="0">
                <a:solidFill>
                  <a:srgbClr val="002060"/>
                </a:solidFill>
                <a:latin typeface="微软雅黑" pitchFamily="34" charset="-122"/>
                <a:ea typeface="微软雅黑" pitchFamily="34" charset="-122"/>
                <a:cs typeface="+mn-cs"/>
              </a:rPr>
              <a:t> switch</a:t>
            </a:r>
          </a:p>
          <a:p>
            <a:pPr>
              <a:lnSpc>
                <a:spcPct val="150000"/>
              </a:lnSpc>
            </a:pPr>
            <a:r>
              <a:rPr lang="en-US" altLang="zh-CN" sz="1200" b="1" dirty="0">
                <a:solidFill>
                  <a:srgbClr val="002060"/>
                </a:solidFill>
                <a:latin typeface="微软雅黑" pitchFamily="34" charset="-122"/>
                <a:ea typeface="微软雅黑" pitchFamily="34" charset="-122"/>
                <a:cs typeface="+mn-cs"/>
              </a:rPr>
              <a:t>D</a:t>
            </a:r>
            <a:r>
              <a:rPr lang="zh-CN" altLang="en-US" sz="1200" b="1" dirty="0">
                <a:solidFill>
                  <a:srgbClr val="002060"/>
                </a:solidFill>
                <a:latin typeface="微软雅黑" pitchFamily="34" charset="-122"/>
                <a:ea typeface="微软雅黑" pitchFamily="34" charset="-122"/>
                <a:cs typeface="+mn-cs"/>
              </a:rPr>
              <a:t>：</a:t>
            </a:r>
            <a:r>
              <a:rPr lang="en-US" altLang="zh-CN" sz="1200" b="1" dirty="0">
                <a:solidFill>
                  <a:srgbClr val="002060"/>
                </a:solidFill>
                <a:latin typeface="微软雅黑" pitchFamily="34" charset="-122"/>
                <a:ea typeface="微软雅黑" pitchFamily="34" charset="-122"/>
                <a:cs typeface="+mn-cs"/>
              </a:rPr>
              <a:t> Drain coil</a:t>
            </a:r>
          </a:p>
          <a:p>
            <a:pPr>
              <a:lnSpc>
                <a:spcPct val="150000"/>
              </a:lnSpc>
            </a:pPr>
            <a:r>
              <a:rPr lang="en-US" altLang="zh-CN" sz="1200" b="1" dirty="0">
                <a:solidFill>
                  <a:srgbClr val="002060"/>
                </a:solidFill>
                <a:latin typeface="微软雅黑" pitchFamily="34" charset="-122"/>
                <a:ea typeface="微软雅黑" pitchFamily="34" charset="-122"/>
                <a:cs typeface="+mn-cs"/>
              </a:rPr>
              <a:t>G</a:t>
            </a:r>
            <a:r>
              <a:rPr lang="zh-CN" altLang="en-US" sz="1200" b="1" dirty="0">
                <a:solidFill>
                  <a:srgbClr val="002060"/>
                </a:solidFill>
                <a:latin typeface="微软雅黑" pitchFamily="34" charset="-122"/>
                <a:ea typeface="微软雅黑" pitchFamily="34" charset="-122"/>
                <a:cs typeface="+mn-cs"/>
              </a:rPr>
              <a:t>：</a:t>
            </a:r>
            <a:r>
              <a:rPr lang="en-US" altLang="zh-CN" sz="1200" b="1" dirty="0">
                <a:solidFill>
                  <a:srgbClr val="002060"/>
                </a:solidFill>
                <a:latin typeface="微软雅黑" pitchFamily="34" charset="-122"/>
                <a:ea typeface="微软雅黑" pitchFamily="34" charset="-122"/>
                <a:cs typeface="+mn-cs"/>
              </a:rPr>
              <a:t> Protective air gap</a:t>
            </a:r>
          </a:p>
          <a:p>
            <a:pPr>
              <a:lnSpc>
                <a:spcPct val="150000"/>
              </a:lnSpc>
            </a:pPr>
            <a:r>
              <a:rPr lang="en-US" altLang="zh-CN" sz="1200" b="1" dirty="0">
                <a:solidFill>
                  <a:srgbClr val="002060"/>
                </a:solidFill>
                <a:latin typeface="微软雅黑" pitchFamily="34" charset="-122"/>
                <a:ea typeface="微软雅黑" pitchFamily="34" charset="-122"/>
                <a:cs typeface="+mn-cs"/>
              </a:rPr>
              <a:t>S2</a:t>
            </a:r>
            <a:r>
              <a:rPr lang="zh-CN" altLang="en-US" sz="1200" b="1" dirty="0">
                <a:solidFill>
                  <a:srgbClr val="002060"/>
                </a:solidFill>
                <a:latin typeface="微软雅黑" pitchFamily="34" charset="-122"/>
                <a:ea typeface="微软雅黑" pitchFamily="34" charset="-122"/>
                <a:cs typeface="+mn-cs"/>
              </a:rPr>
              <a:t>：</a:t>
            </a:r>
            <a:r>
              <a:rPr lang="en-US" altLang="zh-CN" sz="1200" b="1" dirty="0">
                <a:solidFill>
                  <a:srgbClr val="002060"/>
                </a:solidFill>
                <a:latin typeface="微软雅黑" pitchFamily="34" charset="-122"/>
                <a:ea typeface="微软雅黑" pitchFamily="34" charset="-122"/>
                <a:cs typeface="+mn-cs"/>
              </a:rPr>
              <a:t> Knife gate</a:t>
            </a:r>
          </a:p>
          <a:p>
            <a:pPr>
              <a:lnSpc>
                <a:spcPct val="150000"/>
              </a:lnSpc>
            </a:pPr>
            <a:r>
              <a:rPr lang="en-US" altLang="zh-CN" sz="1200" b="1" dirty="0">
                <a:solidFill>
                  <a:srgbClr val="002060"/>
                </a:solidFill>
                <a:latin typeface="微软雅黑" pitchFamily="34" charset="-122"/>
                <a:ea typeface="微软雅黑" pitchFamily="34" charset="-122"/>
                <a:cs typeface="+mn-cs"/>
              </a:rPr>
              <a:t>Z</a:t>
            </a:r>
            <a:r>
              <a:rPr lang="zh-CN" altLang="en-US" sz="1200" b="1" dirty="0">
                <a:solidFill>
                  <a:srgbClr val="002060"/>
                </a:solidFill>
                <a:latin typeface="微软雅黑" pitchFamily="34" charset="-122"/>
                <a:ea typeface="微软雅黑" pitchFamily="34" charset="-122"/>
                <a:cs typeface="+mn-cs"/>
              </a:rPr>
              <a:t>：</a:t>
            </a:r>
            <a:r>
              <a:rPr lang="en-US" altLang="zh-CN" sz="1200" b="1" dirty="0">
                <a:solidFill>
                  <a:srgbClr val="002060"/>
                </a:solidFill>
                <a:latin typeface="微软雅黑" pitchFamily="34" charset="-122"/>
                <a:ea typeface="微软雅黑" pitchFamily="34" charset="-122"/>
                <a:cs typeface="+mn-cs"/>
              </a:rPr>
              <a:t> Damping coil</a:t>
            </a:r>
            <a:endParaRPr lang="zh-CN" altLang="en-US" sz="1200" b="1" dirty="0">
              <a:solidFill>
                <a:srgbClr val="002060"/>
              </a:solidFill>
              <a:latin typeface="微软雅黑" pitchFamily="34" charset="-122"/>
              <a:ea typeface="微软雅黑" pitchFamily="34" charset="-122"/>
              <a:cs typeface="+mn-cs"/>
            </a:endParaRPr>
          </a:p>
        </p:txBody>
      </p:sp>
    </p:spTree>
    <p:extLst>
      <p:ext uri="{BB962C8B-B14F-4D97-AF65-F5344CB8AC3E}">
        <p14:creationId xmlns:p14="http://schemas.microsoft.com/office/powerpoint/2010/main" val="308101073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860425" y="-11430"/>
            <a:ext cx="5486400" cy="435825"/>
          </a:xfrm>
        </p:spPr>
        <p:txBody>
          <a:bodyPr wrap="square"/>
          <a:lstStyle/>
          <a:p>
            <a:r>
              <a:rPr lang="en-US" sz="1800" dirty="0"/>
              <a:t>Technical advantage - fast transient response</a:t>
            </a:r>
          </a:p>
        </p:txBody>
      </p:sp>
      <p:sp>
        <p:nvSpPr>
          <p:cNvPr id="5" name="灯片编号占位符 1"/>
          <p:cNvSpPr>
            <a:spLocks noGrp="1"/>
          </p:cNvSpPr>
          <p:nvPr>
            <p:ph type="sldNum" sz="quarter" idx="10"/>
          </p:nvPr>
        </p:nvSpPr>
        <p:spPr>
          <a:xfrm>
            <a:off x="4426898" y="4812665"/>
            <a:ext cx="450850" cy="286385"/>
          </a:xfrm>
        </p:spPr>
        <p:txBody>
          <a:bodyPr/>
          <a:lstStyle/>
          <a:p>
            <a:pPr>
              <a:defRPr/>
            </a:pPr>
            <a:fld id="{4458D7BB-C5F0-C74A-897E-AD5E99CA2DB6}" type="slidenum">
              <a:rPr lang="en-US" smtClean="0"/>
              <a:pPr>
                <a:defRPr/>
              </a:pPr>
              <a:t>9</a:t>
            </a:fld>
            <a:endParaRPr lang="en-US" dirty="0"/>
          </a:p>
        </p:txBody>
      </p:sp>
      <p:sp>
        <p:nvSpPr>
          <p:cNvPr id="4" name="任意多边形 22">
            <a:extLst>
              <a:ext uri="{FF2B5EF4-FFF2-40B4-BE49-F238E27FC236}">
                <a16:creationId xmlns:a16="http://schemas.microsoft.com/office/drawing/2014/main" id="{B47EE611-2629-4741-B503-04098309D467}"/>
              </a:ext>
            </a:extLst>
          </p:cNvPr>
          <p:cNvSpPr>
            <a:spLocks noChangeArrowheads="1"/>
          </p:cNvSpPr>
          <p:nvPr/>
        </p:nvSpPr>
        <p:spPr bwMode="auto">
          <a:xfrm>
            <a:off x="251520" y="555526"/>
            <a:ext cx="8496944" cy="576064"/>
          </a:xfrm>
          <a:custGeom>
            <a:avLst/>
            <a:gdLst>
              <a:gd name="T0" fmla="*/ 585907 w 5016918"/>
              <a:gd name="T1" fmla="*/ 0 h 723600"/>
              <a:gd name="T2" fmla="*/ 8796933 w 5016918"/>
              <a:gd name="T3" fmla="*/ 0 h 723600"/>
              <a:gd name="T4" fmla="*/ 8796933 w 5016918"/>
              <a:gd name="T5" fmla="*/ 161 h 723600"/>
              <a:gd name="T6" fmla="*/ 9161814 w 5016918"/>
              <a:gd name="T7" fmla="*/ 161 h 723600"/>
              <a:gd name="T8" fmla="*/ 9503999 w 5016918"/>
              <a:gd name="T9" fmla="*/ 108264 h 723600"/>
              <a:gd name="T10" fmla="*/ 9161814 w 5016918"/>
              <a:gd name="T11" fmla="*/ 216364 h 723600"/>
              <a:gd name="T12" fmla="*/ 8796933 w 5016918"/>
              <a:gd name="T13" fmla="*/ 216364 h 723600"/>
              <a:gd name="T14" fmla="*/ 8796933 w 5016918"/>
              <a:gd name="T15" fmla="*/ 216525 h 723600"/>
              <a:gd name="T16" fmla="*/ 585907 w 5016918"/>
              <a:gd name="T17" fmla="*/ 216525 h 723600"/>
              <a:gd name="T18" fmla="*/ 585907 w 5016918"/>
              <a:gd name="T19" fmla="*/ 216364 h 723600"/>
              <a:gd name="T20" fmla="*/ 342186 w 5016918"/>
              <a:gd name="T21" fmla="*/ 216364 h 723600"/>
              <a:gd name="T22" fmla="*/ 0 w 5016918"/>
              <a:gd name="T23" fmla="*/ 108264 h 723600"/>
              <a:gd name="T24" fmla="*/ 342186 w 5016918"/>
              <a:gd name="T25" fmla="*/ 161 h 723600"/>
              <a:gd name="T26" fmla="*/ 585907 w 5016918"/>
              <a:gd name="T27" fmla="*/ 161 h 723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16918"/>
              <a:gd name="T43" fmla="*/ 0 h 723600"/>
              <a:gd name="T44" fmla="*/ 5016918 w 5016918"/>
              <a:gd name="T45" fmla="*/ 723600 h 723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629DD1"/>
          </a:solidFill>
          <a:ln w="9525">
            <a:noFill/>
            <a:miter lim="800000"/>
            <a:headEnd/>
            <a:tailEnd/>
          </a:ln>
        </p:spPr>
        <p:txBody>
          <a:bodyPr lIns="900000" anchor="ctr"/>
          <a:lstStyle/>
          <a:p>
            <a:pPr>
              <a:lnSpc>
                <a:spcPct val="100000"/>
              </a:lnSpc>
            </a:pPr>
            <a:r>
              <a:rPr lang="en-US" altLang="zh-CN" sz="1400" dirty="0">
                <a:solidFill>
                  <a:prstClr val="white"/>
                </a:solidFill>
                <a:latin typeface="Arial" pitchFamily="34" charset="0"/>
                <a:ea typeface="黑体" pitchFamily="49" charset="-122"/>
                <a:cs typeface="Arial" pitchFamily="34" charset="0"/>
                <a:sym typeface="Calibri" pitchFamily="34" charset="0"/>
              </a:rPr>
              <a:t>Fast transient response: Optimized reactor design and full match of primary capacitance, high performance speed saturation damping device, response time is higher than industry level</a:t>
            </a:r>
            <a:endParaRPr lang="zh-CN" altLang="en-US" sz="1400" dirty="0">
              <a:solidFill>
                <a:prstClr val="white"/>
              </a:solidFill>
              <a:latin typeface="Arial" pitchFamily="34" charset="0"/>
              <a:ea typeface="黑体" pitchFamily="49" charset="-122"/>
              <a:cs typeface="Arial" pitchFamily="34" charset="0"/>
              <a:sym typeface="微软雅黑" pitchFamily="34" charset="-122"/>
            </a:endParaRPr>
          </a:p>
        </p:txBody>
      </p:sp>
      <p:pic>
        <p:nvPicPr>
          <p:cNvPr id="2" name="图片 1">
            <a:extLst>
              <a:ext uri="{FF2B5EF4-FFF2-40B4-BE49-F238E27FC236}">
                <a16:creationId xmlns:a16="http://schemas.microsoft.com/office/drawing/2014/main" id="{7668E83B-9C9A-46DE-AF92-41030AEFEB1A}"/>
              </a:ext>
            </a:extLst>
          </p:cNvPr>
          <p:cNvPicPr>
            <a:picLocks noChangeAspect="1"/>
          </p:cNvPicPr>
          <p:nvPr/>
        </p:nvPicPr>
        <p:blipFill>
          <a:blip r:embed="rId3"/>
          <a:stretch>
            <a:fillRect/>
          </a:stretch>
        </p:blipFill>
        <p:spPr>
          <a:xfrm>
            <a:off x="539552" y="1193295"/>
            <a:ext cx="3290019" cy="2143275"/>
          </a:xfrm>
          <a:prstGeom prst="rect">
            <a:avLst/>
          </a:prstGeom>
        </p:spPr>
      </p:pic>
      <p:pic>
        <p:nvPicPr>
          <p:cNvPr id="6" name="图片 5">
            <a:extLst>
              <a:ext uri="{FF2B5EF4-FFF2-40B4-BE49-F238E27FC236}">
                <a16:creationId xmlns:a16="http://schemas.microsoft.com/office/drawing/2014/main" id="{A6DACC6F-68E9-4771-A4F8-8A25277FA7E9}"/>
              </a:ext>
            </a:extLst>
          </p:cNvPr>
          <p:cNvPicPr>
            <a:picLocks noChangeAspect="1"/>
          </p:cNvPicPr>
          <p:nvPr/>
        </p:nvPicPr>
        <p:blipFill>
          <a:blip r:embed="rId4"/>
          <a:stretch>
            <a:fillRect/>
          </a:stretch>
        </p:blipFill>
        <p:spPr>
          <a:xfrm>
            <a:off x="4572000" y="1193295"/>
            <a:ext cx="3290019" cy="2184721"/>
          </a:xfrm>
          <a:prstGeom prst="rect">
            <a:avLst/>
          </a:prstGeom>
        </p:spPr>
      </p:pic>
      <p:sp>
        <p:nvSpPr>
          <p:cNvPr id="7" name="文本框 6">
            <a:extLst>
              <a:ext uri="{FF2B5EF4-FFF2-40B4-BE49-F238E27FC236}">
                <a16:creationId xmlns:a16="http://schemas.microsoft.com/office/drawing/2014/main" id="{D888AAAF-A9B7-44F0-ADE8-FB511F2BD666}"/>
              </a:ext>
            </a:extLst>
          </p:cNvPr>
          <p:cNvSpPr txBox="1"/>
          <p:nvPr/>
        </p:nvSpPr>
        <p:spPr>
          <a:xfrm>
            <a:off x="107504" y="3439721"/>
            <a:ext cx="4978974" cy="1015663"/>
          </a:xfrm>
          <a:prstGeom prst="rect">
            <a:avLst/>
          </a:prstGeom>
          <a:noFill/>
        </p:spPr>
        <p:txBody>
          <a:bodyPr wrap="square" rtlCol="0">
            <a:spAutoFit/>
          </a:bodyPr>
          <a:lstStyle/>
          <a:p>
            <a:pPr>
              <a:lnSpc>
                <a:spcPct val="100000"/>
              </a:lnSpc>
            </a:pPr>
            <a:r>
              <a:rPr lang="en-US" altLang="zh-CN" sz="1200" dirty="0">
                <a:solidFill>
                  <a:srgbClr val="FF0000"/>
                </a:solidFill>
                <a:latin typeface="微软雅黑" pitchFamily="34" charset="-122"/>
                <a:ea typeface="微软雅黑" pitchFamily="34" charset="-122"/>
                <a:cs typeface="+mn-cs"/>
              </a:rPr>
              <a:t>Transient characteristics:</a:t>
            </a:r>
          </a:p>
          <a:p>
            <a:pPr>
              <a:lnSpc>
                <a:spcPct val="100000"/>
              </a:lnSpc>
            </a:pPr>
            <a:r>
              <a:rPr lang="en-US" altLang="zh-CN" sz="1200" dirty="0">
                <a:solidFill>
                  <a:srgbClr val="FF0000"/>
                </a:solidFill>
                <a:latin typeface="Arial" pitchFamily="34" charset="0"/>
                <a:ea typeface="微软雅黑" pitchFamily="34" charset="-122"/>
                <a:cs typeface="Arial" pitchFamily="34" charset="0"/>
              </a:rPr>
              <a:t>GB requirements: Within 2S, the secondary voltage peak returns to a voltage value that differs by no more than 10% before the short circuit;</a:t>
            </a:r>
          </a:p>
          <a:p>
            <a:pPr>
              <a:lnSpc>
                <a:spcPct val="100000"/>
              </a:lnSpc>
            </a:pPr>
            <a:r>
              <a:rPr lang="en-US" altLang="zh-CN" sz="1200" dirty="0">
                <a:solidFill>
                  <a:srgbClr val="FF0000"/>
                </a:solidFill>
                <a:latin typeface="Arial" pitchFamily="34" charset="0"/>
                <a:ea typeface="微软雅黑" pitchFamily="34" charset="-122"/>
                <a:cs typeface="Arial" pitchFamily="34" charset="0"/>
              </a:rPr>
              <a:t>My company's products: up to 6 cycles, that is, 0.12S will be restored to the corresponding requirements.</a:t>
            </a:r>
            <a:endParaRPr lang="zh-CN" altLang="en-US" sz="1200" dirty="0">
              <a:solidFill>
                <a:srgbClr val="FF0000"/>
              </a:solidFill>
              <a:latin typeface="Arial" pitchFamily="34" charset="0"/>
              <a:ea typeface="微软雅黑" pitchFamily="34" charset="-122"/>
              <a:cs typeface="Arial" pitchFamily="34" charset="0"/>
            </a:endParaRPr>
          </a:p>
        </p:txBody>
      </p:sp>
      <p:sp>
        <p:nvSpPr>
          <p:cNvPr id="8" name="文本框 7">
            <a:extLst>
              <a:ext uri="{FF2B5EF4-FFF2-40B4-BE49-F238E27FC236}">
                <a16:creationId xmlns:a16="http://schemas.microsoft.com/office/drawing/2014/main" id="{A8B49D95-464B-4894-AB70-D65B1A557AE9}"/>
              </a:ext>
            </a:extLst>
          </p:cNvPr>
          <p:cNvSpPr txBox="1"/>
          <p:nvPr/>
        </p:nvSpPr>
        <p:spPr>
          <a:xfrm>
            <a:off x="5220072" y="3624387"/>
            <a:ext cx="3627384" cy="830997"/>
          </a:xfrm>
          <a:prstGeom prst="rect">
            <a:avLst/>
          </a:prstGeom>
          <a:noFill/>
        </p:spPr>
        <p:txBody>
          <a:bodyPr wrap="square" rtlCol="0">
            <a:spAutoFit/>
          </a:bodyPr>
          <a:lstStyle/>
          <a:p>
            <a:pPr>
              <a:lnSpc>
                <a:spcPct val="100000"/>
              </a:lnSpc>
            </a:pPr>
            <a:r>
              <a:rPr lang="en-US" altLang="zh-CN" sz="1200" dirty="0">
                <a:solidFill>
                  <a:srgbClr val="FF0000"/>
                </a:solidFill>
                <a:latin typeface="微软雅黑" pitchFamily="34" charset="-122"/>
                <a:ea typeface="微软雅黑" pitchFamily="34" charset="-122"/>
                <a:cs typeface="+mn-cs"/>
              </a:rPr>
              <a:t>Short circuit characteristics:</a:t>
            </a:r>
          </a:p>
          <a:p>
            <a:pPr>
              <a:lnSpc>
                <a:spcPct val="100000"/>
              </a:lnSpc>
            </a:pPr>
            <a:r>
              <a:rPr lang="en-US" altLang="zh-CN" sz="1200" dirty="0">
                <a:solidFill>
                  <a:srgbClr val="FF0000"/>
                </a:solidFill>
                <a:latin typeface="微软雅黑" pitchFamily="34" charset="-122"/>
                <a:ea typeface="微软雅黑" pitchFamily="34" charset="-122"/>
                <a:cs typeface="+mn-cs"/>
              </a:rPr>
              <a:t>After the second short circuit 1S, the product performance indicators meet the standard requirements.</a:t>
            </a:r>
            <a:endParaRPr lang="zh-CN" altLang="en-US" sz="1200" dirty="0">
              <a:solidFill>
                <a:srgbClr val="FF0000"/>
              </a:solidFill>
              <a:latin typeface="微软雅黑" pitchFamily="34" charset="-122"/>
              <a:ea typeface="微软雅黑" pitchFamily="34" charset="-122"/>
              <a:cs typeface="+mn-cs"/>
            </a:endParaRPr>
          </a:p>
        </p:txBody>
      </p:sp>
    </p:spTree>
    <p:extLst>
      <p:ext uri="{BB962C8B-B14F-4D97-AF65-F5344CB8AC3E}">
        <p14:creationId xmlns:p14="http://schemas.microsoft.com/office/powerpoint/2010/main" val="1637346764"/>
      </p:ext>
    </p:extLst>
  </p:cSld>
  <p:clrMapOvr>
    <a:masterClrMapping/>
  </p:clrMapOvr>
  <p:transition spd="med">
    <p:fade/>
  </p:transition>
</p:sld>
</file>

<file path=ppt/theme/theme1.xml><?xml version="1.0" encoding="utf-8"?>
<a:theme xmlns:a="http://schemas.openxmlformats.org/drawingml/2006/main" name="RA_Internal--CONFIDENTIAL-Lock">
  <a:themeElements>
    <a:clrScheme name="自定义 4">
      <a:dk1>
        <a:srgbClr val="124198"/>
      </a:dk1>
      <a:lt1>
        <a:srgbClr val="124198"/>
      </a:lt1>
      <a:dk2>
        <a:srgbClr val="000000"/>
      </a:dk2>
      <a:lt2>
        <a:srgbClr val="474747"/>
      </a:lt2>
      <a:accent1>
        <a:srgbClr val="C41230"/>
      </a:accent1>
      <a:accent2>
        <a:srgbClr val="474747"/>
      </a:accent2>
      <a:accent3>
        <a:srgbClr val="124198"/>
      </a:accent3>
      <a:accent4>
        <a:srgbClr val="7030A0"/>
      </a:accent4>
      <a:accent5>
        <a:srgbClr val="EAAB00"/>
      </a:accent5>
      <a:accent6>
        <a:srgbClr val="7AB800"/>
      </a:accent6>
      <a:hlink>
        <a:srgbClr val="C41230"/>
      </a:hlink>
      <a:folHlink>
        <a:srgbClr val="CAC7C8"/>
      </a:folHlink>
    </a:clrScheme>
    <a:fontScheme name="Rockwell Automatio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scene3d>
          <a:camera prst="obliqueTopRight">
            <a:rot lat="0" lon="0" rev="0"/>
          </a:camera>
          <a:lightRig rig="threePt" dir="t">
            <a:rot lat="0" lon="0" rev="1200000"/>
          </a:lightRig>
        </a:scene3d>
      </a:spPr>
      <a:bodyPr wrap="none" rtlCol="0" anchor="ctr"/>
      <a:lstStyle>
        <a:defPPr marL="0" marR="0" indent="0" algn="ctr" defTabSz="914400" rtl="0" eaLnBrk="0" fontAlgn="base" latinLnBrk="0" hangingPunct="0">
          <a:lnSpc>
            <a:spcPct val="100000"/>
          </a:lnSpc>
          <a:spcBef>
            <a:spcPct val="0"/>
          </a:spcBef>
          <a:spcAft>
            <a:spcPct val="0"/>
          </a:spcAft>
          <a:buClrTx/>
          <a:buSzTx/>
          <a:buFontTx/>
          <a:buNone/>
          <a:defRPr sz="2400" kern="1200">
            <a:solidFill>
              <a:schemeClr val="tx1"/>
            </a:solidFill>
            <a:latin typeface="Arial" panose="020B0604020202020204" pitchFamily="34" charset="0"/>
            <a:ea typeface="+mn-ea"/>
            <a:cs typeface="+mn-cs"/>
          </a:defRPr>
        </a:defPPr>
      </a:lstStyle>
      <a:style>
        <a:lnRef idx="0">
          <a:schemeClr val="accent4"/>
        </a:lnRef>
        <a:fillRef idx="3">
          <a:schemeClr val="accent4"/>
        </a:fillRef>
        <a:effectRef idx="3">
          <a:schemeClr val="accent4"/>
        </a:effectRef>
        <a:fontRef idx="minor">
          <a:schemeClr val="lt1"/>
        </a:fontRef>
      </a:style>
    </a:spDef>
    <a:lnDef>
      <a:spPr bwMode="auto">
        <a:noFill/>
        <a:ln w="9525" cap="flat" cmpd="sng" algn="ctr">
          <a:solidFill>
            <a:schemeClr val="tx2"/>
          </a:solidFill>
          <a:prstDash val="solid"/>
          <a:round/>
          <a:headEnd type="none" w="med" len="med"/>
          <a:tailEnd type="none" w="med" len="med"/>
        </a:ln>
      </a:spPr>
      <a:bodyPr/>
      <a:lstStyle/>
    </a:lnDef>
    <a:txDef>
      <a:spPr>
        <a:noFill/>
      </a:spPr>
      <a:bodyPr wrap="square" rtlCol="0">
        <a:spAutoFit/>
      </a:bodyPr>
      <a:lstStyle>
        <a:defPPr>
          <a:lnSpc>
            <a:spcPts val="2200"/>
          </a:lnSpc>
          <a:defRPr sz="2400" dirty="0" smtClean="0">
            <a:solidFill>
              <a:schemeClr val="tx2"/>
            </a:solidFill>
            <a:latin typeface="Arial Narrow" panose="020B0606020202030204"/>
            <a:cs typeface="Arial Narrow" panose="020B0606020202030204"/>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RA_Internal--CONFIDENTIAL-Lock</Template>
  <TotalTime>597</TotalTime>
  <Words>3258</Words>
  <Application>Microsoft Office PowerPoint</Application>
  <PresentationFormat>全屏显示(16:9)</PresentationFormat>
  <Paragraphs>502</Paragraphs>
  <Slides>28</Slides>
  <Notes>28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28</vt:i4>
      </vt:variant>
    </vt:vector>
  </HeadingPairs>
  <TitlesOfParts>
    <vt:vector size="39" baseType="lpstr">
      <vt:lpstr>等线</vt:lpstr>
      <vt:lpstr>仿宋</vt:lpstr>
      <vt:lpstr>黑体</vt:lpstr>
      <vt:lpstr>微软雅黑</vt:lpstr>
      <vt:lpstr>Arial</vt:lpstr>
      <vt:lpstr>Arial Narrow</vt:lpstr>
      <vt:lpstr>Cambria</vt:lpstr>
      <vt:lpstr>Tahoma</vt:lpstr>
      <vt:lpstr>Times New Roman</vt:lpstr>
      <vt:lpstr>Wingdings</vt:lpstr>
      <vt:lpstr>RA_Internal--CONFIDENTIAL-Lock</vt:lpstr>
      <vt:lpstr>TYD product introduction</vt:lpstr>
      <vt:lpstr>PowerPoint 演示文稿</vt:lpstr>
      <vt:lpstr>Product range</vt:lpstr>
      <vt:lpstr>Product qualification</vt:lpstr>
      <vt:lpstr>Market qualification</vt:lpstr>
      <vt:lpstr>PowerPoint 演示文稿</vt:lpstr>
      <vt:lpstr>CVT- Capacitive voltage transformer structure</vt:lpstr>
      <vt:lpstr>Electrical schematic</vt:lpstr>
      <vt:lpstr>Technical advantage - fast transient response</vt:lpstr>
      <vt:lpstr>Technical advantages: medium and low voltage terminals</vt:lpstr>
      <vt:lpstr>Technical advantage - reliable sealing</vt:lpstr>
      <vt:lpstr>Technical advantage - excellent corrosion resistance</vt:lpstr>
      <vt:lpstr>Technical advantages-easy operation and maintenance</vt:lpstr>
      <vt:lpstr>Technical advantages-easy operation and maintenance</vt:lpstr>
      <vt:lpstr>Technical advantages-easy operation and maintenance</vt:lpstr>
      <vt:lpstr>Technical advantage - high mechanical reliability</vt:lpstr>
      <vt:lpstr>PowerPoint 演示文稿</vt:lpstr>
      <vt:lpstr>Industrial automation level - production line </vt:lpstr>
      <vt:lpstr>Industrial automation level: capacitor unit automatic packaging</vt:lpstr>
      <vt:lpstr>Industrial automation level: capacitor unit automatic packaging</vt:lpstr>
      <vt:lpstr>Industrial automation level</vt:lpstr>
      <vt:lpstr>Industrial automation level: electromagnetic unit assembly line</vt:lpstr>
      <vt:lpstr>Industrial automation level - oil injection line</vt:lpstr>
      <vt:lpstr>PowerPoint 演示文稿</vt:lpstr>
      <vt:lpstr>Order and market conditions</vt:lpstr>
      <vt:lpstr>References</vt:lpstr>
      <vt:lpstr>References</vt:lpstr>
      <vt:lpstr>PowerPoint 演示文稿</vt:lpstr>
    </vt:vector>
  </TitlesOfParts>
  <Company>Rockwell Automation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 Arial 30 pts</dc:title>
  <dc:creator>cgu</dc:creator>
  <cp:lastModifiedBy>wangxinxin</cp:lastModifiedBy>
  <cp:revision>144</cp:revision>
  <cp:lastPrinted>2011-08-09T15:06:00Z</cp:lastPrinted>
  <dcterms:created xsi:type="dcterms:W3CDTF">2012-04-12T03:45:00Z</dcterms:created>
  <dcterms:modified xsi:type="dcterms:W3CDTF">2019-11-26T03:16:53Z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13</vt:lpwstr>
  </property>
  <property fmtid="{D5CDD505-2E9C-101B-9397-08002B2CF9AE}" pid="3" name="KSOProductBuildVer">
    <vt:lpwstr>2052-10.1.0.7669</vt:lpwstr>
  </property>
</Properties>
</file>